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44FD8D-7781-4632-86E6-298607580ED5}" v="40" dt="2022-04-02T15:28:45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ána Fülöp" userId="0eafa9af8dcc256c" providerId="LiveId" clId="{C944FD8D-7781-4632-86E6-298607580ED5}"/>
    <pc:docChg chg="modSld">
      <pc:chgData name="Liliána Fülöp" userId="0eafa9af8dcc256c" providerId="LiveId" clId="{C944FD8D-7781-4632-86E6-298607580ED5}" dt="2022-04-02T15:28:45.811" v="39"/>
      <pc:docMkLst>
        <pc:docMk/>
      </pc:docMkLst>
      <pc:sldChg chg="modTransition modAnim">
        <pc:chgData name="Liliána Fülöp" userId="0eafa9af8dcc256c" providerId="LiveId" clId="{C944FD8D-7781-4632-86E6-298607580ED5}" dt="2022-04-02T15:26:41.293" v="20"/>
        <pc:sldMkLst>
          <pc:docMk/>
          <pc:sldMk cId="4025916598" sldId="257"/>
        </pc:sldMkLst>
      </pc:sldChg>
      <pc:sldChg chg="modTransition modAnim">
        <pc:chgData name="Liliána Fülöp" userId="0eafa9af8dcc256c" providerId="LiveId" clId="{C944FD8D-7781-4632-86E6-298607580ED5}" dt="2022-04-02T15:27:05.284" v="24"/>
        <pc:sldMkLst>
          <pc:docMk/>
          <pc:sldMk cId="2736192820" sldId="258"/>
        </pc:sldMkLst>
      </pc:sldChg>
      <pc:sldChg chg="modTransition modAnim">
        <pc:chgData name="Liliána Fülöp" userId="0eafa9af8dcc256c" providerId="LiveId" clId="{C944FD8D-7781-4632-86E6-298607580ED5}" dt="2022-04-02T15:27:15.215" v="26"/>
        <pc:sldMkLst>
          <pc:docMk/>
          <pc:sldMk cId="3398369621" sldId="259"/>
        </pc:sldMkLst>
      </pc:sldChg>
      <pc:sldChg chg="modTransition modAnim">
        <pc:chgData name="Liliána Fülöp" userId="0eafa9af8dcc256c" providerId="LiveId" clId="{C944FD8D-7781-4632-86E6-298607580ED5}" dt="2022-04-02T15:27:29.677" v="27"/>
        <pc:sldMkLst>
          <pc:docMk/>
          <pc:sldMk cId="3845205413" sldId="260"/>
        </pc:sldMkLst>
      </pc:sldChg>
      <pc:sldChg chg="modTransition modAnim">
        <pc:chgData name="Liliána Fülöp" userId="0eafa9af8dcc256c" providerId="LiveId" clId="{C944FD8D-7781-4632-86E6-298607580ED5}" dt="2022-04-02T15:27:46.877" v="28"/>
        <pc:sldMkLst>
          <pc:docMk/>
          <pc:sldMk cId="2952765554" sldId="261"/>
        </pc:sldMkLst>
      </pc:sldChg>
      <pc:sldChg chg="modTransition modAnim">
        <pc:chgData name="Liliána Fülöp" userId="0eafa9af8dcc256c" providerId="LiveId" clId="{C944FD8D-7781-4632-86E6-298607580ED5}" dt="2022-04-02T15:27:56.795" v="29"/>
        <pc:sldMkLst>
          <pc:docMk/>
          <pc:sldMk cId="2702755959" sldId="262"/>
        </pc:sldMkLst>
      </pc:sldChg>
      <pc:sldChg chg="modTransition modAnim">
        <pc:chgData name="Liliána Fülöp" userId="0eafa9af8dcc256c" providerId="LiveId" clId="{C944FD8D-7781-4632-86E6-298607580ED5}" dt="2022-04-02T15:28:01.762" v="30"/>
        <pc:sldMkLst>
          <pc:docMk/>
          <pc:sldMk cId="3770954353" sldId="263"/>
        </pc:sldMkLst>
      </pc:sldChg>
      <pc:sldChg chg="modTransition modAnim">
        <pc:chgData name="Liliána Fülöp" userId="0eafa9af8dcc256c" providerId="LiveId" clId="{C944FD8D-7781-4632-86E6-298607580ED5}" dt="2022-04-02T15:28:10.345" v="31"/>
        <pc:sldMkLst>
          <pc:docMk/>
          <pc:sldMk cId="2264542406" sldId="264"/>
        </pc:sldMkLst>
      </pc:sldChg>
      <pc:sldChg chg="modTransition">
        <pc:chgData name="Liliána Fülöp" userId="0eafa9af8dcc256c" providerId="LiveId" clId="{C944FD8D-7781-4632-86E6-298607580ED5}" dt="2022-04-02T15:25:48.802" v="12"/>
        <pc:sldMkLst>
          <pc:docMk/>
          <pc:sldMk cId="3736748864" sldId="265"/>
        </pc:sldMkLst>
      </pc:sldChg>
      <pc:sldChg chg="modTransition">
        <pc:chgData name="Liliána Fülöp" userId="0eafa9af8dcc256c" providerId="LiveId" clId="{C944FD8D-7781-4632-86E6-298607580ED5}" dt="2022-04-02T15:25:54.149" v="13"/>
        <pc:sldMkLst>
          <pc:docMk/>
          <pc:sldMk cId="3989818722" sldId="266"/>
        </pc:sldMkLst>
      </pc:sldChg>
      <pc:sldChg chg="modTransition modAnim">
        <pc:chgData name="Liliána Fülöp" userId="0eafa9af8dcc256c" providerId="LiveId" clId="{C944FD8D-7781-4632-86E6-298607580ED5}" dt="2022-04-02T15:28:17.384" v="32"/>
        <pc:sldMkLst>
          <pc:docMk/>
          <pc:sldMk cId="4044352250" sldId="267"/>
        </pc:sldMkLst>
      </pc:sldChg>
      <pc:sldChg chg="modTransition modAnim">
        <pc:chgData name="Liliána Fülöp" userId="0eafa9af8dcc256c" providerId="LiveId" clId="{C944FD8D-7781-4632-86E6-298607580ED5}" dt="2022-04-02T15:28:23.243" v="33"/>
        <pc:sldMkLst>
          <pc:docMk/>
          <pc:sldMk cId="4276129165" sldId="268"/>
        </pc:sldMkLst>
      </pc:sldChg>
      <pc:sldChg chg="modSp modTransition modAnim">
        <pc:chgData name="Liliána Fülöp" userId="0eafa9af8dcc256c" providerId="LiveId" clId="{C944FD8D-7781-4632-86E6-298607580ED5}" dt="2022-04-02T15:28:45.811" v="39"/>
        <pc:sldMkLst>
          <pc:docMk/>
          <pc:sldMk cId="3997927073" sldId="269"/>
        </pc:sldMkLst>
        <pc:picChg chg="mod">
          <ac:chgData name="Liliána Fülöp" userId="0eafa9af8dcc256c" providerId="LiveId" clId="{C944FD8D-7781-4632-86E6-298607580ED5}" dt="2022-04-02T15:28:28.709" v="34" actId="1076"/>
          <ac:picMkLst>
            <pc:docMk/>
            <pc:sldMk cId="3997927073" sldId="269"/>
            <ac:picMk id="6146" creationId="{3D77270F-5DCD-44DA-B7A9-249AA7E4D5E0}"/>
          </ac:picMkLst>
        </pc:picChg>
      </pc:sldChg>
      <pc:sldChg chg="modTransition">
        <pc:chgData name="Liliána Fülöp" userId="0eafa9af8dcc256c" providerId="LiveId" clId="{C944FD8D-7781-4632-86E6-298607580ED5}" dt="2022-04-02T15:26:20.646" v="17"/>
        <pc:sldMkLst>
          <pc:docMk/>
          <pc:sldMk cId="485934814" sldId="270"/>
        </pc:sldMkLst>
      </pc:sldChg>
      <pc:sldChg chg="modTransition">
        <pc:chgData name="Liliána Fülöp" userId="0eafa9af8dcc256c" providerId="LiveId" clId="{C944FD8D-7781-4632-86E6-298607580ED5}" dt="2022-04-02T15:26:24.367" v="18"/>
        <pc:sldMkLst>
          <pc:docMk/>
          <pc:sldMk cId="1202368381" sldId="27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35236-FB17-4BC0-8E9F-57709EDDA56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7FE41D-CF41-4201-8A6D-43BD86A6411A}">
      <dgm:prSet/>
      <dgm:spPr/>
      <dgm:t>
        <a:bodyPr/>
        <a:lstStyle/>
        <a:p>
          <a:r>
            <a:rPr lang="hu-HU" dirty="0"/>
            <a:t>Mi az az inzulin? Az inzulin egy hormon, amit a hasnyálmirigy termel, a szénhidrátok, zsírok és fehérjék anyagcseréjében vesz részt. Ha eszünk, a szervezetünk vércukoremelkedéssel reagál, ami hatására inzulin szabadul fel. (az inzulin csökkenti a vércukorszintet)</a:t>
          </a:r>
          <a:endParaRPr lang="en-US" dirty="0"/>
        </a:p>
      </dgm:t>
    </dgm:pt>
    <dgm:pt modelId="{85CC4851-4E5C-4514-B381-2B48C8211802}" type="parTrans" cxnId="{F775820D-4AE6-49C6-A0A7-06459F148C92}">
      <dgm:prSet/>
      <dgm:spPr/>
      <dgm:t>
        <a:bodyPr/>
        <a:lstStyle/>
        <a:p>
          <a:endParaRPr lang="en-US"/>
        </a:p>
      </dgm:t>
    </dgm:pt>
    <dgm:pt modelId="{76E78E82-5E5B-4FD2-916A-A314E8D29918}" type="sibTrans" cxnId="{F775820D-4AE6-49C6-A0A7-06459F148C92}">
      <dgm:prSet/>
      <dgm:spPr/>
      <dgm:t>
        <a:bodyPr/>
        <a:lstStyle/>
        <a:p>
          <a:endParaRPr lang="en-US"/>
        </a:p>
      </dgm:t>
    </dgm:pt>
    <dgm:pt modelId="{9AE54FC8-5BDC-4F69-BF8E-EA7CAA5EC738}">
      <dgm:prSet/>
      <dgm:spPr/>
      <dgm:t>
        <a:bodyPr/>
        <a:lstStyle/>
        <a:p>
          <a:r>
            <a:rPr lang="hu-HU"/>
            <a:t>Mi az az IR? Inzulinrezisztenciáról akkor beszélünk, amikor az inzulin hatása kevésbé érvényesül, ezért több inzulinra van szükség ahhoz, hogy a vércukorszint csökkenjen.</a:t>
          </a:r>
          <a:endParaRPr lang="en-US"/>
        </a:p>
      </dgm:t>
    </dgm:pt>
    <dgm:pt modelId="{18A915B3-A828-4A15-A4C6-33916A396401}" type="parTrans" cxnId="{15456D22-E9AE-4738-B2A1-60D099FABF52}">
      <dgm:prSet/>
      <dgm:spPr/>
      <dgm:t>
        <a:bodyPr/>
        <a:lstStyle/>
        <a:p>
          <a:endParaRPr lang="en-US"/>
        </a:p>
      </dgm:t>
    </dgm:pt>
    <dgm:pt modelId="{7996B52F-8947-49C2-9C9D-606FE7CBCD6B}" type="sibTrans" cxnId="{15456D22-E9AE-4738-B2A1-60D099FABF52}">
      <dgm:prSet/>
      <dgm:spPr/>
      <dgm:t>
        <a:bodyPr/>
        <a:lstStyle/>
        <a:p>
          <a:endParaRPr lang="en-US"/>
        </a:p>
      </dgm:t>
    </dgm:pt>
    <dgm:pt modelId="{AAC26F96-DC2F-487B-8B97-F63540B11B07}" type="pres">
      <dgm:prSet presAssocID="{78135236-FB17-4BC0-8E9F-57709EDDA5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0F8A9E-2DA3-49C0-8EC9-339C35D5B95D}" type="pres">
      <dgm:prSet presAssocID="{4E7FE41D-CF41-4201-8A6D-43BD86A6411A}" presName="hierRoot1" presStyleCnt="0"/>
      <dgm:spPr/>
    </dgm:pt>
    <dgm:pt modelId="{229BF891-A6E9-40FD-BC38-1D11B19B1A12}" type="pres">
      <dgm:prSet presAssocID="{4E7FE41D-CF41-4201-8A6D-43BD86A6411A}" presName="composite" presStyleCnt="0"/>
      <dgm:spPr/>
    </dgm:pt>
    <dgm:pt modelId="{04145F99-96A7-47DA-BE48-88FAB9DDAEC3}" type="pres">
      <dgm:prSet presAssocID="{4E7FE41D-CF41-4201-8A6D-43BD86A6411A}" presName="background" presStyleLbl="node0" presStyleIdx="0" presStyleCnt="2"/>
      <dgm:spPr/>
    </dgm:pt>
    <dgm:pt modelId="{8309238F-AF12-4EE1-92B8-24D6CF2998EC}" type="pres">
      <dgm:prSet presAssocID="{4E7FE41D-CF41-4201-8A6D-43BD86A6411A}" presName="text" presStyleLbl="fgAcc0" presStyleIdx="0" presStyleCnt="2">
        <dgm:presLayoutVars>
          <dgm:chPref val="3"/>
        </dgm:presLayoutVars>
      </dgm:prSet>
      <dgm:spPr/>
    </dgm:pt>
    <dgm:pt modelId="{56778571-AEC5-4A78-AAF0-53DC0646B42B}" type="pres">
      <dgm:prSet presAssocID="{4E7FE41D-CF41-4201-8A6D-43BD86A6411A}" presName="hierChild2" presStyleCnt="0"/>
      <dgm:spPr/>
    </dgm:pt>
    <dgm:pt modelId="{CEA1B785-FFD5-41E3-8D26-AFC31661EB53}" type="pres">
      <dgm:prSet presAssocID="{9AE54FC8-5BDC-4F69-BF8E-EA7CAA5EC738}" presName="hierRoot1" presStyleCnt="0"/>
      <dgm:spPr/>
    </dgm:pt>
    <dgm:pt modelId="{412DB27D-BA08-4A99-95A0-65D6C4E71F53}" type="pres">
      <dgm:prSet presAssocID="{9AE54FC8-5BDC-4F69-BF8E-EA7CAA5EC738}" presName="composite" presStyleCnt="0"/>
      <dgm:spPr/>
    </dgm:pt>
    <dgm:pt modelId="{D36E35A8-09F6-4C42-823D-34481E9AD77B}" type="pres">
      <dgm:prSet presAssocID="{9AE54FC8-5BDC-4F69-BF8E-EA7CAA5EC738}" presName="background" presStyleLbl="node0" presStyleIdx="1" presStyleCnt="2"/>
      <dgm:spPr/>
    </dgm:pt>
    <dgm:pt modelId="{9389F2DD-7E35-4E6F-9A42-6AB600653146}" type="pres">
      <dgm:prSet presAssocID="{9AE54FC8-5BDC-4F69-BF8E-EA7CAA5EC738}" presName="text" presStyleLbl="fgAcc0" presStyleIdx="1" presStyleCnt="2">
        <dgm:presLayoutVars>
          <dgm:chPref val="3"/>
        </dgm:presLayoutVars>
      </dgm:prSet>
      <dgm:spPr/>
    </dgm:pt>
    <dgm:pt modelId="{5D616B6F-2230-4D80-8BB7-1D712FF72BDB}" type="pres">
      <dgm:prSet presAssocID="{9AE54FC8-5BDC-4F69-BF8E-EA7CAA5EC738}" presName="hierChild2" presStyleCnt="0"/>
      <dgm:spPr/>
    </dgm:pt>
  </dgm:ptLst>
  <dgm:cxnLst>
    <dgm:cxn modelId="{F775820D-4AE6-49C6-A0A7-06459F148C92}" srcId="{78135236-FB17-4BC0-8E9F-57709EDDA56B}" destId="{4E7FE41D-CF41-4201-8A6D-43BD86A6411A}" srcOrd="0" destOrd="0" parTransId="{85CC4851-4E5C-4514-B381-2B48C8211802}" sibTransId="{76E78E82-5E5B-4FD2-916A-A314E8D29918}"/>
    <dgm:cxn modelId="{15456D22-E9AE-4738-B2A1-60D099FABF52}" srcId="{78135236-FB17-4BC0-8E9F-57709EDDA56B}" destId="{9AE54FC8-5BDC-4F69-BF8E-EA7CAA5EC738}" srcOrd="1" destOrd="0" parTransId="{18A915B3-A828-4A15-A4C6-33916A396401}" sibTransId="{7996B52F-8947-49C2-9C9D-606FE7CBCD6B}"/>
    <dgm:cxn modelId="{199C8399-5D4D-4D55-8D61-A92D01FF7374}" type="presOf" srcId="{4E7FE41D-CF41-4201-8A6D-43BD86A6411A}" destId="{8309238F-AF12-4EE1-92B8-24D6CF2998EC}" srcOrd="0" destOrd="0" presId="urn:microsoft.com/office/officeart/2005/8/layout/hierarchy1"/>
    <dgm:cxn modelId="{FAB90FB8-6277-4620-BED6-EEC7DB144114}" type="presOf" srcId="{9AE54FC8-5BDC-4F69-BF8E-EA7CAA5EC738}" destId="{9389F2DD-7E35-4E6F-9A42-6AB600653146}" srcOrd="0" destOrd="0" presId="urn:microsoft.com/office/officeart/2005/8/layout/hierarchy1"/>
    <dgm:cxn modelId="{416A3EE4-5A3A-4E81-96AA-43B118483A0F}" type="presOf" srcId="{78135236-FB17-4BC0-8E9F-57709EDDA56B}" destId="{AAC26F96-DC2F-487B-8B97-F63540B11B07}" srcOrd="0" destOrd="0" presId="urn:microsoft.com/office/officeart/2005/8/layout/hierarchy1"/>
    <dgm:cxn modelId="{7AFDF1B9-0176-4CC7-BFDA-24710AF13A87}" type="presParOf" srcId="{AAC26F96-DC2F-487B-8B97-F63540B11B07}" destId="{530F8A9E-2DA3-49C0-8EC9-339C35D5B95D}" srcOrd="0" destOrd="0" presId="urn:microsoft.com/office/officeart/2005/8/layout/hierarchy1"/>
    <dgm:cxn modelId="{3779B60E-C8D0-4695-8880-FD47BA191595}" type="presParOf" srcId="{530F8A9E-2DA3-49C0-8EC9-339C35D5B95D}" destId="{229BF891-A6E9-40FD-BC38-1D11B19B1A12}" srcOrd="0" destOrd="0" presId="urn:microsoft.com/office/officeart/2005/8/layout/hierarchy1"/>
    <dgm:cxn modelId="{86046743-F022-4DB9-AE44-85CC2BF21AF3}" type="presParOf" srcId="{229BF891-A6E9-40FD-BC38-1D11B19B1A12}" destId="{04145F99-96A7-47DA-BE48-88FAB9DDAEC3}" srcOrd="0" destOrd="0" presId="urn:microsoft.com/office/officeart/2005/8/layout/hierarchy1"/>
    <dgm:cxn modelId="{E6DA6ECE-BB72-439D-BEB1-54CDFC3FA2C1}" type="presParOf" srcId="{229BF891-A6E9-40FD-BC38-1D11B19B1A12}" destId="{8309238F-AF12-4EE1-92B8-24D6CF2998EC}" srcOrd="1" destOrd="0" presId="urn:microsoft.com/office/officeart/2005/8/layout/hierarchy1"/>
    <dgm:cxn modelId="{CE8C20F9-B7AF-4A98-81CD-E6421C816A10}" type="presParOf" srcId="{530F8A9E-2DA3-49C0-8EC9-339C35D5B95D}" destId="{56778571-AEC5-4A78-AAF0-53DC0646B42B}" srcOrd="1" destOrd="0" presId="urn:microsoft.com/office/officeart/2005/8/layout/hierarchy1"/>
    <dgm:cxn modelId="{94B2A12C-7254-4A7E-8FE4-410286E9E634}" type="presParOf" srcId="{AAC26F96-DC2F-487B-8B97-F63540B11B07}" destId="{CEA1B785-FFD5-41E3-8D26-AFC31661EB53}" srcOrd="1" destOrd="0" presId="urn:microsoft.com/office/officeart/2005/8/layout/hierarchy1"/>
    <dgm:cxn modelId="{75D79FEA-7706-4FDD-91FB-42E4F18A4841}" type="presParOf" srcId="{CEA1B785-FFD5-41E3-8D26-AFC31661EB53}" destId="{412DB27D-BA08-4A99-95A0-65D6C4E71F53}" srcOrd="0" destOrd="0" presId="urn:microsoft.com/office/officeart/2005/8/layout/hierarchy1"/>
    <dgm:cxn modelId="{F92840C6-14BE-44B2-BAA2-B345BDBF156B}" type="presParOf" srcId="{412DB27D-BA08-4A99-95A0-65D6C4E71F53}" destId="{D36E35A8-09F6-4C42-823D-34481E9AD77B}" srcOrd="0" destOrd="0" presId="urn:microsoft.com/office/officeart/2005/8/layout/hierarchy1"/>
    <dgm:cxn modelId="{188D14E6-7617-4ADF-A248-6274A70D9750}" type="presParOf" srcId="{412DB27D-BA08-4A99-95A0-65D6C4E71F53}" destId="{9389F2DD-7E35-4E6F-9A42-6AB600653146}" srcOrd="1" destOrd="0" presId="urn:microsoft.com/office/officeart/2005/8/layout/hierarchy1"/>
    <dgm:cxn modelId="{61473405-1C48-4B91-AF67-AE119D6270D2}" type="presParOf" srcId="{CEA1B785-FFD5-41E3-8D26-AFC31661EB53}" destId="{5D616B6F-2230-4D80-8BB7-1D712FF72B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3882D2-E1AF-423E-B2DC-A1A030435D1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85A2DA1-D54C-49E5-AC95-45949975874D}">
      <dgm:prSet/>
      <dgm:spPr/>
      <dgm:t>
        <a:bodyPr/>
        <a:lstStyle/>
        <a:p>
          <a:r>
            <a:rPr lang="hu-HU" dirty="0"/>
            <a:t>Túlzott mennyiségű telített zsírsav az étrendben </a:t>
          </a:r>
          <a:endParaRPr lang="en-US" dirty="0"/>
        </a:p>
      </dgm:t>
    </dgm:pt>
    <dgm:pt modelId="{8BF1411B-873D-404F-84F2-67CD3AEDD5E8}" type="parTrans" cxnId="{D3BC5C9D-7626-426B-8CA0-54BDFFF185E7}">
      <dgm:prSet/>
      <dgm:spPr/>
      <dgm:t>
        <a:bodyPr/>
        <a:lstStyle/>
        <a:p>
          <a:endParaRPr lang="en-US"/>
        </a:p>
      </dgm:t>
    </dgm:pt>
    <dgm:pt modelId="{0B3F93F3-54CC-4D17-8D56-1B62BBD61D71}" type="sibTrans" cxnId="{D3BC5C9D-7626-426B-8CA0-54BDFFF185E7}">
      <dgm:prSet/>
      <dgm:spPr/>
      <dgm:t>
        <a:bodyPr/>
        <a:lstStyle/>
        <a:p>
          <a:endParaRPr lang="en-US"/>
        </a:p>
      </dgm:t>
    </dgm:pt>
    <dgm:pt modelId="{559DC71E-CEC8-4FBA-90E0-FB32553AB401}">
      <dgm:prSet/>
      <dgm:spPr/>
      <dgm:t>
        <a:bodyPr/>
        <a:lstStyle/>
        <a:p>
          <a:r>
            <a:rPr lang="hu-HU" dirty="0"/>
            <a:t>Nagy mennyiségű gyorsan felszívódó szénhidrát fogyasztása</a:t>
          </a:r>
          <a:endParaRPr lang="en-US" dirty="0"/>
        </a:p>
      </dgm:t>
    </dgm:pt>
    <dgm:pt modelId="{EB51EC01-FCE4-483A-83D8-2DC5CB1DC14E}" type="parTrans" cxnId="{759B7BA4-F118-441D-8DB9-138669A94FD3}">
      <dgm:prSet/>
      <dgm:spPr/>
      <dgm:t>
        <a:bodyPr/>
        <a:lstStyle/>
        <a:p>
          <a:endParaRPr lang="en-US"/>
        </a:p>
      </dgm:t>
    </dgm:pt>
    <dgm:pt modelId="{4508B9A9-6B2A-4C29-95F8-D01AE3079D8E}" type="sibTrans" cxnId="{759B7BA4-F118-441D-8DB9-138669A94FD3}">
      <dgm:prSet/>
      <dgm:spPr/>
      <dgm:t>
        <a:bodyPr/>
        <a:lstStyle/>
        <a:p>
          <a:endParaRPr lang="en-US"/>
        </a:p>
      </dgm:t>
    </dgm:pt>
    <dgm:pt modelId="{E74BA59A-BAD1-4E03-A1C6-9AF04BEE25DC}">
      <dgm:prSet/>
      <dgm:spPr/>
      <dgm:t>
        <a:bodyPr/>
        <a:lstStyle/>
        <a:p>
          <a:r>
            <a:rPr lang="hu-HU"/>
            <a:t>Túl kevés szénhidrát fogyasztása</a:t>
          </a:r>
          <a:endParaRPr lang="en-US"/>
        </a:p>
      </dgm:t>
    </dgm:pt>
    <dgm:pt modelId="{59D84502-077F-4545-8C29-F34ACB743DFE}" type="parTrans" cxnId="{7CE0A3DD-6D60-4FEC-BF7D-AE04A036D043}">
      <dgm:prSet/>
      <dgm:spPr/>
      <dgm:t>
        <a:bodyPr/>
        <a:lstStyle/>
        <a:p>
          <a:endParaRPr lang="en-US"/>
        </a:p>
      </dgm:t>
    </dgm:pt>
    <dgm:pt modelId="{C894B04A-FB5F-4DEB-A30D-E8A6063D8E49}" type="sibTrans" cxnId="{7CE0A3DD-6D60-4FEC-BF7D-AE04A036D043}">
      <dgm:prSet/>
      <dgm:spPr/>
      <dgm:t>
        <a:bodyPr/>
        <a:lstStyle/>
        <a:p>
          <a:endParaRPr lang="en-US"/>
        </a:p>
      </dgm:t>
    </dgm:pt>
    <dgm:pt modelId="{79831411-AB43-4416-8BF1-05D30060609B}">
      <dgm:prSet/>
      <dgm:spPr/>
      <dgm:t>
        <a:bodyPr/>
        <a:lstStyle/>
        <a:p>
          <a:r>
            <a:rPr lang="hu-HU"/>
            <a:t>D-vitamin- és magnéziumhiány</a:t>
          </a:r>
          <a:endParaRPr lang="en-US"/>
        </a:p>
      </dgm:t>
    </dgm:pt>
    <dgm:pt modelId="{F245EDB3-543F-48EF-9E5B-5EF9486EE166}" type="parTrans" cxnId="{6EDCA458-4A8B-4716-B550-E83806C08004}">
      <dgm:prSet/>
      <dgm:spPr/>
      <dgm:t>
        <a:bodyPr/>
        <a:lstStyle/>
        <a:p>
          <a:endParaRPr lang="en-US"/>
        </a:p>
      </dgm:t>
    </dgm:pt>
    <dgm:pt modelId="{699A1A61-D63A-48FB-AFBD-B9BB14859ED7}" type="sibTrans" cxnId="{6EDCA458-4A8B-4716-B550-E83806C08004}">
      <dgm:prSet/>
      <dgm:spPr/>
      <dgm:t>
        <a:bodyPr/>
        <a:lstStyle/>
        <a:p>
          <a:endParaRPr lang="en-US"/>
        </a:p>
      </dgm:t>
    </dgm:pt>
    <dgm:pt modelId="{F523252B-7DF7-4119-A6FA-7275A388098D}">
      <dgm:prSet/>
      <dgm:spPr/>
      <dgm:t>
        <a:bodyPr/>
        <a:lstStyle/>
        <a:p>
          <a:r>
            <a:rPr lang="hu-HU"/>
            <a:t>Májkárosodás</a:t>
          </a:r>
          <a:endParaRPr lang="en-US"/>
        </a:p>
      </dgm:t>
    </dgm:pt>
    <dgm:pt modelId="{749AEB76-695F-43D6-8EA3-FDFEA48A9F29}" type="parTrans" cxnId="{107B9F7F-B19B-4454-8674-B8DE96C75095}">
      <dgm:prSet/>
      <dgm:spPr/>
      <dgm:t>
        <a:bodyPr/>
        <a:lstStyle/>
        <a:p>
          <a:endParaRPr lang="en-US"/>
        </a:p>
      </dgm:t>
    </dgm:pt>
    <dgm:pt modelId="{ACC2BD3B-A5E7-49B0-B18D-A0E2FB7E516F}" type="sibTrans" cxnId="{107B9F7F-B19B-4454-8674-B8DE96C75095}">
      <dgm:prSet/>
      <dgm:spPr/>
      <dgm:t>
        <a:bodyPr/>
        <a:lstStyle/>
        <a:p>
          <a:endParaRPr lang="en-US"/>
        </a:p>
      </dgm:t>
    </dgm:pt>
    <dgm:pt modelId="{086348AE-0C93-4621-A8E5-147E5C32D362}">
      <dgm:prSet/>
      <dgm:spPr/>
      <dgm:t>
        <a:bodyPr/>
        <a:lstStyle/>
        <a:p>
          <a:r>
            <a:rPr lang="hu-HU"/>
            <a:t>Krónikus gyulladások a szervezetben</a:t>
          </a:r>
          <a:endParaRPr lang="en-US"/>
        </a:p>
      </dgm:t>
    </dgm:pt>
    <dgm:pt modelId="{3D61B581-FE47-42A1-9AD2-FB570311FA1C}" type="parTrans" cxnId="{87628259-AB7F-407B-A607-A48B7589275B}">
      <dgm:prSet/>
      <dgm:spPr/>
      <dgm:t>
        <a:bodyPr/>
        <a:lstStyle/>
        <a:p>
          <a:endParaRPr lang="en-US"/>
        </a:p>
      </dgm:t>
    </dgm:pt>
    <dgm:pt modelId="{D0585791-8E79-4842-A2D7-8E896067EA8F}" type="sibTrans" cxnId="{87628259-AB7F-407B-A607-A48B7589275B}">
      <dgm:prSet/>
      <dgm:spPr/>
      <dgm:t>
        <a:bodyPr/>
        <a:lstStyle/>
        <a:p>
          <a:endParaRPr lang="en-US"/>
        </a:p>
      </dgm:t>
    </dgm:pt>
    <dgm:pt modelId="{609C8FB8-401F-4204-8D3B-AD68D5735F19}">
      <dgm:prSet/>
      <dgm:spPr/>
      <dgm:t>
        <a:bodyPr/>
        <a:lstStyle/>
        <a:p>
          <a:r>
            <a:rPr lang="hu-HU"/>
            <a:t>Csökkent fizikai aktivitás</a:t>
          </a:r>
          <a:endParaRPr lang="en-US"/>
        </a:p>
      </dgm:t>
    </dgm:pt>
    <dgm:pt modelId="{CAB80D6A-A610-4A47-A648-696D1839DF0A}" type="parTrans" cxnId="{5D242FAF-6DC2-401B-B63C-30F498496BFE}">
      <dgm:prSet/>
      <dgm:spPr/>
      <dgm:t>
        <a:bodyPr/>
        <a:lstStyle/>
        <a:p>
          <a:endParaRPr lang="en-US"/>
        </a:p>
      </dgm:t>
    </dgm:pt>
    <dgm:pt modelId="{0888CCC2-FE19-427A-A1BB-C502DB8ACD8A}" type="sibTrans" cxnId="{5D242FAF-6DC2-401B-B63C-30F498496BFE}">
      <dgm:prSet/>
      <dgm:spPr/>
      <dgm:t>
        <a:bodyPr/>
        <a:lstStyle/>
        <a:p>
          <a:endParaRPr lang="en-US"/>
        </a:p>
      </dgm:t>
    </dgm:pt>
    <dgm:pt modelId="{8F201FDF-7858-4FF9-8F62-285A9458C783}">
      <dgm:prSet/>
      <dgm:spPr/>
      <dgm:t>
        <a:bodyPr/>
        <a:lstStyle/>
        <a:p>
          <a:r>
            <a:rPr lang="hu-HU"/>
            <a:t>Stb…..</a:t>
          </a:r>
          <a:endParaRPr lang="en-US"/>
        </a:p>
      </dgm:t>
    </dgm:pt>
    <dgm:pt modelId="{DE2C0B2F-A6DF-495A-9ABA-31EC30DE4674}" type="parTrans" cxnId="{A49A1B75-2899-42F9-B602-68F1A11D11C9}">
      <dgm:prSet/>
      <dgm:spPr/>
      <dgm:t>
        <a:bodyPr/>
        <a:lstStyle/>
        <a:p>
          <a:endParaRPr lang="en-US"/>
        </a:p>
      </dgm:t>
    </dgm:pt>
    <dgm:pt modelId="{1FF067DD-DC20-46B8-A45A-3A3FE01565C9}" type="sibTrans" cxnId="{A49A1B75-2899-42F9-B602-68F1A11D11C9}">
      <dgm:prSet/>
      <dgm:spPr/>
      <dgm:t>
        <a:bodyPr/>
        <a:lstStyle/>
        <a:p>
          <a:endParaRPr lang="en-US"/>
        </a:p>
      </dgm:t>
    </dgm:pt>
    <dgm:pt modelId="{92055A63-C614-402A-A699-E0FACCC9631E}" type="pres">
      <dgm:prSet presAssocID="{7A3882D2-E1AF-423E-B2DC-A1A030435D18}" presName="vert0" presStyleCnt="0">
        <dgm:presLayoutVars>
          <dgm:dir/>
          <dgm:animOne val="branch"/>
          <dgm:animLvl val="lvl"/>
        </dgm:presLayoutVars>
      </dgm:prSet>
      <dgm:spPr/>
    </dgm:pt>
    <dgm:pt modelId="{5FD13092-36F6-496A-8450-54A4E3D3E7DA}" type="pres">
      <dgm:prSet presAssocID="{385A2DA1-D54C-49E5-AC95-45949975874D}" presName="thickLine" presStyleLbl="alignNode1" presStyleIdx="0" presStyleCnt="8"/>
      <dgm:spPr/>
    </dgm:pt>
    <dgm:pt modelId="{CC4B6B74-FBC8-4C10-958F-484BD530507E}" type="pres">
      <dgm:prSet presAssocID="{385A2DA1-D54C-49E5-AC95-45949975874D}" presName="horz1" presStyleCnt="0"/>
      <dgm:spPr/>
    </dgm:pt>
    <dgm:pt modelId="{2C4B1354-87F7-4F4E-B977-A8F284B83D62}" type="pres">
      <dgm:prSet presAssocID="{385A2DA1-D54C-49E5-AC95-45949975874D}" presName="tx1" presStyleLbl="revTx" presStyleIdx="0" presStyleCnt="8"/>
      <dgm:spPr/>
    </dgm:pt>
    <dgm:pt modelId="{99FBFE58-3CBA-4130-B81E-11D0B74762EC}" type="pres">
      <dgm:prSet presAssocID="{385A2DA1-D54C-49E5-AC95-45949975874D}" presName="vert1" presStyleCnt="0"/>
      <dgm:spPr/>
    </dgm:pt>
    <dgm:pt modelId="{6059F2FA-DAE5-459F-9383-347A50EE54D7}" type="pres">
      <dgm:prSet presAssocID="{559DC71E-CEC8-4FBA-90E0-FB32553AB401}" presName="thickLine" presStyleLbl="alignNode1" presStyleIdx="1" presStyleCnt="8"/>
      <dgm:spPr/>
    </dgm:pt>
    <dgm:pt modelId="{017F2B36-4C2C-439F-AC80-44459C483698}" type="pres">
      <dgm:prSet presAssocID="{559DC71E-CEC8-4FBA-90E0-FB32553AB401}" presName="horz1" presStyleCnt="0"/>
      <dgm:spPr/>
    </dgm:pt>
    <dgm:pt modelId="{075E90D4-06FB-4026-9699-F11778B36C11}" type="pres">
      <dgm:prSet presAssocID="{559DC71E-CEC8-4FBA-90E0-FB32553AB401}" presName="tx1" presStyleLbl="revTx" presStyleIdx="1" presStyleCnt="8"/>
      <dgm:spPr/>
    </dgm:pt>
    <dgm:pt modelId="{222B4A51-5EC9-4B3E-8716-20CAF5BD9175}" type="pres">
      <dgm:prSet presAssocID="{559DC71E-CEC8-4FBA-90E0-FB32553AB401}" presName="vert1" presStyleCnt="0"/>
      <dgm:spPr/>
    </dgm:pt>
    <dgm:pt modelId="{5D75A550-C26F-4858-AE1F-AEDA88856969}" type="pres">
      <dgm:prSet presAssocID="{E74BA59A-BAD1-4E03-A1C6-9AF04BEE25DC}" presName="thickLine" presStyleLbl="alignNode1" presStyleIdx="2" presStyleCnt="8"/>
      <dgm:spPr/>
    </dgm:pt>
    <dgm:pt modelId="{02F562A8-C7FF-4703-858B-7BD46D894FDF}" type="pres">
      <dgm:prSet presAssocID="{E74BA59A-BAD1-4E03-A1C6-9AF04BEE25DC}" presName="horz1" presStyleCnt="0"/>
      <dgm:spPr/>
    </dgm:pt>
    <dgm:pt modelId="{533743C0-832D-4570-8185-EF9D196E7AE9}" type="pres">
      <dgm:prSet presAssocID="{E74BA59A-BAD1-4E03-A1C6-9AF04BEE25DC}" presName="tx1" presStyleLbl="revTx" presStyleIdx="2" presStyleCnt="8"/>
      <dgm:spPr/>
    </dgm:pt>
    <dgm:pt modelId="{4AAA1D2E-A199-47D4-9078-44EAEBDD9721}" type="pres">
      <dgm:prSet presAssocID="{E74BA59A-BAD1-4E03-A1C6-9AF04BEE25DC}" presName="vert1" presStyleCnt="0"/>
      <dgm:spPr/>
    </dgm:pt>
    <dgm:pt modelId="{8C7FF3C8-79DB-4BD6-BE37-E4E786D3F264}" type="pres">
      <dgm:prSet presAssocID="{79831411-AB43-4416-8BF1-05D30060609B}" presName="thickLine" presStyleLbl="alignNode1" presStyleIdx="3" presStyleCnt="8"/>
      <dgm:spPr/>
    </dgm:pt>
    <dgm:pt modelId="{DF763116-4878-4670-A6E4-3DE7ACD6075E}" type="pres">
      <dgm:prSet presAssocID="{79831411-AB43-4416-8BF1-05D30060609B}" presName="horz1" presStyleCnt="0"/>
      <dgm:spPr/>
    </dgm:pt>
    <dgm:pt modelId="{3651A2A3-FF21-4EAC-A6D5-B6A1D84DB430}" type="pres">
      <dgm:prSet presAssocID="{79831411-AB43-4416-8BF1-05D30060609B}" presName="tx1" presStyleLbl="revTx" presStyleIdx="3" presStyleCnt="8"/>
      <dgm:spPr/>
    </dgm:pt>
    <dgm:pt modelId="{46F424EE-6D2C-4059-A227-8631817D22A8}" type="pres">
      <dgm:prSet presAssocID="{79831411-AB43-4416-8BF1-05D30060609B}" presName="vert1" presStyleCnt="0"/>
      <dgm:spPr/>
    </dgm:pt>
    <dgm:pt modelId="{521995C9-5C04-4140-B7AA-E429D22BE68D}" type="pres">
      <dgm:prSet presAssocID="{F523252B-7DF7-4119-A6FA-7275A388098D}" presName="thickLine" presStyleLbl="alignNode1" presStyleIdx="4" presStyleCnt="8"/>
      <dgm:spPr/>
    </dgm:pt>
    <dgm:pt modelId="{D04E930B-C0A1-44E2-BB9C-8E0985C72651}" type="pres">
      <dgm:prSet presAssocID="{F523252B-7DF7-4119-A6FA-7275A388098D}" presName="horz1" presStyleCnt="0"/>
      <dgm:spPr/>
    </dgm:pt>
    <dgm:pt modelId="{D032C4F3-908E-46C9-AD8B-C64A04BEFD75}" type="pres">
      <dgm:prSet presAssocID="{F523252B-7DF7-4119-A6FA-7275A388098D}" presName="tx1" presStyleLbl="revTx" presStyleIdx="4" presStyleCnt="8"/>
      <dgm:spPr/>
    </dgm:pt>
    <dgm:pt modelId="{2761D7E5-FF2D-4E4C-9469-3E0342CA0D2F}" type="pres">
      <dgm:prSet presAssocID="{F523252B-7DF7-4119-A6FA-7275A388098D}" presName="vert1" presStyleCnt="0"/>
      <dgm:spPr/>
    </dgm:pt>
    <dgm:pt modelId="{8067B418-7278-4189-8F88-861F3A56BBEC}" type="pres">
      <dgm:prSet presAssocID="{086348AE-0C93-4621-A8E5-147E5C32D362}" presName="thickLine" presStyleLbl="alignNode1" presStyleIdx="5" presStyleCnt="8"/>
      <dgm:spPr/>
    </dgm:pt>
    <dgm:pt modelId="{0EF68691-D9C2-49B7-82AF-2EDEDF43DD8C}" type="pres">
      <dgm:prSet presAssocID="{086348AE-0C93-4621-A8E5-147E5C32D362}" presName="horz1" presStyleCnt="0"/>
      <dgm:spPr/>
    </dgm:pt>
    <dgm:pt modelId="{C4D444A1-042F-4521-BEB8-5A359B36E88C}" type="pres">
      <dgm:prSet presAssocID="{086348AE-0C93-4621-A8E5-147E5C32D362}" presName="tx1" presStyleLbl="revTx" presStyleIdx="5" presStyleCnt="8"/>
      <dgm:spPr/>
    </dgm:pt>
    <dgm:pt modelId="{84079860-A7B5-42E1-B216-0113182258D9}" type="pres">
      <dgm:prSet presAssocID="{086348AE-0C93-4621-A8E5-147E5C32D362}" presName="vert1" presStyleCnt="0"/>
      <dgm:spPr/>
    </dgm:pt>
    <dgm:pt modelId="{62EB83DE-E253-48C9-9912-5F9939482578}" type="pres">
      <dgm:prSet presAssocID="{609C8FB8-401F-4204-8D3B-AD68D5735F19}" presName="thickLine" presStyleLbl="alignNode1" presStyleIdx="6" presStyleCnt="8"/>
      <dgm:spPr/>
    </dgm:pt>
    <dgm:pt modelId="{6D59E821-6F86-46F8-BF0B-133239CBA7A0}" type="pres">
      <dgm:prSet presAssocID="{609C8FB8-401F-4204-8D3B-AD68D5735F19}" presName="horz1" presStyleCnt="0"/>
      <dgm:spPr/>
    </dgm:pt>
    <dgm:pt modelId="{D66B9C41-FC71-4AC8-A1DE-A5A43EFEEC8A}" type="pres">
      <dgm:prSet presAssocID="{609C8FB8-401F-4204-8D3B-AD68D5735F19}" presName="tx1" presStyleLbl="revTx" presStyleIdx="6" presStyleCnt="8"/>
      <dgm:spPr/>
    </dgm:pt>
    <dgm:pt modelId="{0C44D013-0459-4324-951F-45059DABA93A}" type="pres">
      <dgm:prSet presAssocID="{609C8FB8-401F-4204-8D3B-AD68D5735F19}" presName="vert1" presStyleCnt="0"/>
      <dgm:spPr/>
    </dgm:pt>
    <dgm:pt modelId="{5F9B8F93-B014-4360-A363-A97054445702}" type="pres">
      <dgm:prSet presAssocID="{8F201FDF-7858-4FF9-8F62-285A9458C783}" presName="thickLine" presStyleLbl="alignNode1" presStyleIdx="7" presStyleCnt="8"/>
      <dgm:spPr/>
    </dgm:pt>
    <dgm:pt modelId="{B43A5FC5-8E28-43FD-AC00-CA52AB4DE885}" type="pres">
      <dgm:prSet presAssocID="{8F201FDF-7858-4FF9-8F62-285A9458C783}" presName="horz1" presStyleCnt="0"/>
      <dgm:spPr/>
    </dgm:pt>
    <dgm:pt modelId="{90E8E822-64A5-4C2D-9E01-351F16AE340D}" type="pres">
      <dgm:prSet presAssocID="{8F201FDF-7858-4FF9-8F62-285A9458C783}" presName="tx1" presStyleLbl="revTx" presStyleIdx="7" presStyleCnt="8"/>
      <dgm:spPr/>
    </dgm:pt>
    <dgm:pt modelId="{8563647A-6FD8-41D6-B4EA-9A0121218091}" type="pres">
      <dgm:prSet presAssocID="{8F201FDF-7858-4FF9-8F62-285A9458C783}" presName="vert1" presStyleCnt="0"/>
      <dgm:spPr/>
    </dgm:pt>
  </dgm:ptLst>
  <dgm:cxnLst>
    <dgm:cxn modelId="{83A1C507-D9C5-438F-A359-5B2BAA6D0EA1}" type="presOf" srcId="{F523252B-7DF7-4119-A6FA-7275A388098D}" destId="{D032C4F3-908E-46C9-AD8B-C64A04BEFD75}" srcOrd="0" destOrd="0" presId="urn:microsoft.com/office/officeart/2008/layout/LinedList"/>
    <dgm:cxn modelId="{1EC52013-4F00-491E-9B4C-F0A5A9102455}" type="presOf" srcId="{609C8FB8-401F-4204-8D3B-AD68D5735F19}" destId="{D66B9C41-FC71-4AC8-A1DE-A5A43EFEEC8A}" srcOrd="0" destOrd="0" presId="urn:microsoft.com/office/officeart/2008/layout/LinedList"/>
    <dgm:cxn modelId="{42F68426-FFDA-4499-889D-B12B5E14754E}" type="presOf" srcId="{E74BA59A-BAD1-4E03-A1C6-9AF04BEE25DC}" destId="{533743C0-832D-4570-8185-EF9D196E7AE9}" srcOrd="0" destOrd="0" presId="urn:microsoft.com/office/officeart/2008/layout/LinedList"/>
    <dgm:cxn modelId="{4EB8814C-B08F-44FB-8B64-5F447735C239}" type="presOf" srcId="{8F201FDF-7858-4FF9-8F62-285A9458C783}" destId="{90E8E822-64A5-4C2D-9E01-351F16AE340D}" srcOrd="0" destOrd="0" presId="urn:microsoft.com/office/officeart/2008/layout/LinedList"/>
    <dgm:cxn modelId="{A49A1B75-2899-42F9-B602-68F1A11D11C9}" srcId="{7A3882D2-E1AF-423E-B2DC-A1A030435D18}" destId="{8F201FDF-7858-4FF9-8F62-285A9458C783}" srcOrd="7" destOrd="0" parTransId="{DE2C0B2F-A6DF-495A-9ABA-31EC30DE4674}" sibTransId="{1FF067DD-DC20-46B8-A45A-3A3FE01565C9}"/>
    <dgm:cxn modelId="{6EDCA458-4A8B-4716-B550-E83806C08004}" srcId="{7A3882D2-E1AF-423E-B2DC-A1A030435D18}" destId="{79831411-AB43-4416-8BF1-05D30060609B}" srcOrd="3" destOrd="0" parTransId="{F245EDB3-543F-48EF-9E5B-5EF9486EE166}" sibTransId="{699A1A61-D63A-48FB-AFBD-B9BB14859ED7}"/>
    <dgm:cxn modelId="{87628259-AB7F-407B-A607-A48B7589275B}" srcId="{7A3882D2-E1AF-423E-B2DC-A1A030435D18}" destId="{086348AE-0C93-4621-A8E5-147E5C32D362}" srcOrd="5" destOrd="0" parTransId="{3D61B581-FE47-42A1-9AD2-FB570311FA1C}" sibTransId="{D0585791-8E79-4842-A2D7-8E896067EA8F}"/>
    <dgm:cxn modelId="{107B9F7F-B19B-4454-8674-B8DE96C75095}" srcId="{7A3882D2-E1AF-423E-B2DC-A1A030435D18}" destId="{F523252B-7DF7-4119-A6FA-7275A388098D}" srcOrd="4" destOrd="0" parTransId="{749AEB76-695F-43D6-8EA3-FDFEA48A9F29}" sibTransId="{ACC2BD3B-A5E7-49B0-B18D-A0E2FB7E516F}"/>
    <dgm:cxn modelId="{0BB4479B-5526-4AC3-A455-511822B58CEC}" type="presOf" srcId="{385A2DA1-D54C-49E5-AC95-45949975874D}" destId="{2C4B1354-87F7-4F4E-B977-A8F284B83D62}" srcOrd="0" destOrd="0" presId="urn:microsoft.com/office/officeart/2008/layout/LinedList"/>
    <dgm:cxn modelId="{D3BC5C9D-7626-426B-8CA0-54BDFFF185E7}" srcId="{7A3882D2-E1AF-423E-B2DC-A1A030435D18}" destId="{385A2DA1-D54C-49E5-AC95-45949975874D}" srcOrd="0" destOrd="0" parTransId="{8BF1411B-873D-404F-84F2-67CD3AEDD5E8}" sibTransId="{0B3F93F3-54CC-4D17-8D56-1B62BBD61D71}"/>
    <dgm:cxn modelId="{E793799E-40F7-4DED-B3BD-C3DCB7B244F3}" type="presOf" srcId="{79831411-AB43-4416-8BF1-05D30060609B}" destId="{3651A2A3-FF21-4EAC-A6D5-B6A1D84DB430}" srcOrd="0" destOrd="0" presId="urn:microsoft.com/office/officeart/2008/layout/LinedList"/>
    <dgm:cxn modelId="{DAD128A2-CF85-488A-9BD5-4E1F9B227667}" type="presOf" srcId="{7A3882D2-E1AF-423E-B2DC-A1A030435D18}" destId="{92055A63-C614-402A-A699-E0FACCC9631E}" srcOrd="0" destOrd="0" presId="urn:microsoft.com/office/officeart/2008/layout/LinedList"/>
    <dgm:cxn modelId="{759B7BA4-F118-441D-8DB9-138669A94FD3}" srcId="{7A3882D2-E1AF-423E-B2DC-A1A030435D18}" destId="{559DC71E-CEC8-4FBA-90E0-FB32553AB401}" srcOrd="1" destOrd="0" parTransId="{EB51EC01-FCE4-483A-83D8-2DC5CB1DC14E}" sibTransId="{4508B9A9-6B2A-4C29-95F8-D01AE3079D8E}"/>
    <dgm:cxn modelId="{5D242FAF-6DC2-401B-B63C-30F498496BFE}" srcId="{7A3882D2-E1AF-423E-B2DC-A1A030435D18}" destId="{609C8FB8-401F-4204-8D3B-AD68D5735F19}" srcOrd="6" destOrd="0" parTransId="{CAB80D6A-A610-4A47-A648-696D1839DF0A}" sibTransId="{0888CCC2-FE19-427A-A1BB-C502DB8ACD8A}"/>
    <dgm:cxn modelId="{7B9A5ADB-846A-4FDD-9FD6-EFEFC036FEE7}" type="presOf" srcId="{086348AE-0C93-4621-A8E5-147E5C32D362}" destId="{C4D444A1-042F-4521-BEB8-5A359B36E88C}" srcOrd="0" destOrd="0" presId="urn:microsoft.com/office/officeart/2008/layout/LinedList"/>
    <dgm:cxn modelId="{7CE0A3DD-6D60-4FEC-BF7D-AE04A036D043}" srcId="{7A3882D2-E1AF-423E-B2DC-A1A030435D18}" destId="{E74BA59A-BAD1-4E03-A1C6-9AF04BEE25DC}" srcOrd="2" destOrd="0" parTransId="{59D84502-077F-4545-8C29-F34ACB743DFE}" sibTransId="{C894B04A-FB5F-4DEB-A30D-E8A6063D8E49}"/>
    <dgm:cxn modelId="{CF1EE3E4-F574-465C-B85A-5D9ED53D83D1}" type="presOf" srcId="{559DC71E-CEC8-4FBA-90E0-FB32553AB401}" destId="{075E90D4-06FB-4026-9699-F11778B36C11}" srcOrd="0" destOrd="0" presId="urn:microsoft.com/office/officeart/2008/layout/LinedList"/>
    <dgm:cxn modelId="{F49CB299-A7BC-49CF-BEB9-F2B54153EE16}" type="presParOf" srcId="{92055A63-C614-402A-A699-E0FACCC9631E}" destId="{5FD13092-36F6-496A-8450-54A4E3D3E7DA}" srcOrd="0" destOrd="0" presId="urn:microsoft.com/office/officeart/2008/layout/LinedList"/>
    <dgm:cxn modelId="{8679261B-F0D0-4D2B-8D03-CFA6114DF493}" type="presParOf" srcId="{92055A63-C614-402A-A699-E0FACCC9631E}" destId="{CC4B6B74-FBC8-4C10-958F-484BD530507E}" srcOrd="1" destOrd="0" presId="urn:microsoft.com/office/officeart/2008/layout/LinedList"/>
    <dgm:cxn modelId="{9ADFD447-3E52-478C-AC14-3F2B10441363}" type="presParOf" srcId="{CC4B6B74-FBC8-4C10-958F-484BD530507E}" destId="{2C4B1354-87F7-4F4E-B977-A8F284B83D62}" srcOrd="0" destOrd="0" presId="urn:microsoft.com/office/officeart/2008/layout/LinedList"/>
    <dgm:cxn modelId="{0C207C5E-8C29-4627-845B-EE0B80189E3A}" type="presParOf" srcId="{CC4B6B74-FBC8-4C10-958F-484BD530507E}" destId="{99FBFE58-3CBA-4130-B81E-11D0B74762EC}" srcOrd="1" destOrd="0" presId="urn:microsoft.com/office/officeart/2008/layout/LinedList"/>
    <dgm:cxn modelId="{97B5554D-FDE9-4BF8-A3AD-5846FACA965D}" type="presParOf" srcId="{92055A63-C614-402A-A699-E0FACCC9631E}" destId="{6059F2FA-DAE5-459F-9383-347A50EE54D7}" srcOrd="2" destOrd="0" presId="urn:microsoft.com/office/officeart/2008/layout/LinedList"/>
    <dgm:cxn modelId="{471A648D-B676-4036-BEE8-3645E38C1CF0}" type="presParOf" srcId="{92055A63-C614-402A-A699-E0FACCC9631E}" destId="{017F2B36-4C2C-439F-AC80-44459C483698}" srcOrd="3" destOrd="0" presId="urn:microsoft.com/office/officeart/2008/layout/LinedList"/>
    <dgm:cxn modelId="{31C963CA-B9D4-4505-B917-D8FB56041695}" type="presParOf" srcId="{017F2B36-4C2C-439F-AC80-44459C483698}" destId="{075E90D4-06FB-4026-9699-F11778B36C11}" srcOrd="0" destOrd="0" presId="urn:microsoft.com/office/officeart/2008/layout/LinedList"/>
    <dgm:cxn modelId="{1FB31B9E-2E72-4296-9EEB-4F53778CFFF1}" type="presParOf" srcId="{017F2B36-4C2C-439F-AC80-44459C483698}" destId="{222B4A51-5EC9-4B3E-8716-20CAF5BD9175}" srcOrd="1" destOrd="0" presId="urn:microsoft.com/office/officeart/2008/layout/LinedList"/>
    <dgm:cxn modelId="{7341F638-11FF-4507-AECF-95574D079D01}" type="presParOf" srcId="{92055A63-C614-402A-A699-E0FACCC9631E}" destId="{5D75A550-C26F-4858-AE1F-AEDA88856969}" srcOrd="4" destOrd="0" presId="urn:microsoft.com/office/officeart/2008/layout/LinedList"/>
    <dgm:cxn modelId="{9C3B4730-8A32-4338-93C0-27DB72B5314B}" type="presParOf" srcId="{92055A63-C614-402A-A699-E0FACCC9631E}" destId="{02F562A8-C7FF-4703-858B-7BD46D894FDF}" srcOrd="5" destOrd="0" presId="urn:microsoft.com/office/officeart/2008/layout/LinedList"/>
    <dgm:cxn modelId="{E8DDD4CF-5A76-475D-AC4A-972CC7B0FBB5}" type="presParOf" srcId="{02F562A8-C7FF-4703-858B-7BD46D894FDF}" destId="{533743C0-832D-4570-8185-EF9D196E7AE9}" srcOrd="0" destOrd="0" presId="urn:microsoft.com/office/officeart/2008/layout/LinedList"/>
    <dgm:cxn modelId="{9D0E9264-F590-4FFC-BDC2-FEC7945B6869}" type="presParOf" srcId="{02F562A8-C7FF-4703-858B-7BD46D894FDF}" destId="{4AAA1D2E-A199-47D4-9078-44EAEBDD9721}" srcOrd="1" destOrd="0" presId="urn:microsoft.com/office/officeart/2008/layout/LinedList"/>
    <dgm:cxn modelId="{66EEAAC8-F07D-4564-A1A3-BDF726DB4E24}" type="presParOf" srcId="{92055A63-C614-402A-A699-E0FACCC9631E}" destId="{8C7FF3C8-79DB-4BD6-BE37-E4E786D3F264}" srcOrd="6" destOrd="0" presId="urn:microsoft.com/office/officeart/2008/layout/LinedList"/>
    <dgm:cxn modelId="{2E406959-84BB-41B3-BB22-92A8A5B6F1A0}" type="presParOf" srcId="{92055A63-C614-402A-A699-E0FACCC9631E}" destId="{DF763116-4878-4670-A6E4-3DE7ACD6075E}" srcOrd="7" destOrd="0" presId="urn:microsoft.com/office/officeart/2008/layout/LinedList"/>
    <dgm:cxn modelId="{88A337BF-BE8B-402F-99FA-01178BFA9031}" type="presParOf" srcId="{DF763116-4878-4670-A6E4-3DE7ACD6075E}" destId="{3651A2A3-FF21-4EAC-A6D5-B6A1D84DB430}" srcOrd="0" destOrd="0" presId="urn:microsoft.com/office/officeart/2008/layout/LinedList"/>
    <dgm:cxn modelId="{AC23AA12-5425-4247-A92E-5EAF2A018ADC}" type="presParOf" srcId="{DF763116-4878-4670-A6E4-3DE7ACD6075E}" destId="{46F424EE-6D2C-4059-A227-8631817D22A8}" srcOrd="1" destOrd="0" presId="urn:microsoft.com/office/officeart/2008/layout/LinedList"/>
    <dgm:cxn modelId="{B786E0D9-6C2F-4DED-8F22-98CCFF8E5FA5}" type="presParOf" srcId="{92055A63-C614-402A-A699-E0FACCC9631E}" destId="{521995C9-5C04-4140-B7AA-E429D22BE68D}" srcOrd="8" destOrd="0" presId="urn:microsoft.com/office/officeart/2008/layout/LinedList"/>
    <dgm:cxn modelId="{96AAE235-FFB6-46AD-8105-746D42D60E95}" type="presParOf" srcId="{92055A63-C614-402A-A699-E0FACCC9631E}" destId="{D04E930B-C0A1-44E2-BB9C-8E0985C72651}" srcOrd="9" destOrd="0" presId="urn:microsoft.com/office/officeart/2008/layout/LinedList"/>
    <dgm:cxn modelId="{D1E58127-B7D4-449A-A49E-5F8F9F4C6C87}" type="presParOf" srcId="{D04E930B-C0A1-44E2-BB9C-8E0985C72651}" destId="{D032C4F3-908E-46C9-AD8B-C64A04BEFD75}" srcOrd="0" destOrd="0" presId="urn:microsoft.com/office/officeart/2008/layout/LinedList"/>
    <dgm:cxn modelId="{D238B96A-8178-4B51-B83E-58806AB7D576}" type="presParOf" srcId="{D04E930B-C0A1-44E2-BB9C-8E0985C72651}" destId="{2761D7E5-FF2D-4E4C-9469-3E0342CA0D2F}" srcOrd="1" destOrd="0" presId="urn:microsoft.com/office/officeart/2008/layout/LinedList"/>
    <dgm:cxn modelId="{84FEE101-BC54-4C65-BA9B-B0073850BCF9}" type="presParOf" srcId="{92055A63-C614-402A-A699-E0FACCC9631E}" destId="{8067B418-7278-4189-8F88-861F3A56BBEC}" srcOrd="10" destOrd="0" presId="urn:microsoft.com/office/officeart/2008/layout/LinedList"/>
    <dgm:cxn modelId="{347E7394-BA00-44D7-9B06-73D698C551DF}" type="presParOf" srcId="{92055A63-C614-402A-A699-E0FACCC9631E}" destId="{0EF68691-D9C2-49B7-82AF-2EDEDF43DD8C}" srcOrd="11" destOrd="0" presId="urn:microsoft.com/office/officeart/2008/layout/LinedList"/>
    <dgm:cxn modelId="{378EC6B2-65DB-497F-94B5-AAE08D40082B}" type="presParOf" srcId="{0EF68691-D9C2-49B7-82AF-2EDEDF43DD8C}" destId="{C4D444A1-042F-4521-BEB8-5A359B36E88C}" srcOrd="0" destOrd="0" presId="urn:microsoft.com/office/officeart/2008/layout/LinedList"/>
    <dgm:cxn modelId="{931F9075-3C2A-4B45-8CE6-F5369B226391}" type="presParOf" srcId="{0EF68691-D9C2-49B7-82AF-2EDEDF43DD8C}" destId="{84079860-A7B5-42E1-B216-0113182258D9}" srcOrd="1" destOrd="0" presId="urn:microsoft.com/office/officeart/2008/layout/LinedList"/>
    <dgm:cxn modelId="{0645A89B-43AB-41F0-91C6-313DD599A05B}" type="presParOf" srcId="{92055A63-C614-402A-A699-E0FACCC9631E}" destId="{62EB83DE-E253-48C9-9912-5F9939482578}" srcOrd="12" destOrd="0" presId="urn:microsoft.com/office/officeart/2008/layout/LinedList"/>
    <dgm:cxn modelId="{B274BBCC-77C1-4F2A-B9CE-2F1B98E26EF4}" type="presParOf" srcId="{92055A63-C614-402A-A699-E0FACCC9631E}" destId="{6D59E821-6F86-46F8-BF0B-133239CBA7A0}" srcOrd="13" destOrd="0" presId="urn:microsoft.com/office/officeart/2008/layout/LinedList"/>
    <dgm:cxn modelId="{61B48149-8757-4CF2-8E0A-07A6ABE27578}" type="presParOf" srcId="{6D59E821-6F86-46F8-BF0B-133239CBA7A0}" destId="{D66B9C41-FC71-4AC8-A1DE-A5A43EFEEC8A}" srcOrd="0" destOrd="0" presId="urn:microsoft.com/office/officeart/2008/layout/LinedList"/>
    <dgm:cxn modelId="{371AA233-6174-41A6-AF3E-79DA30C9FDC0}" type="presParOf" srcId="{6D59E821-6F86-46F8-BF0B-133239CBA7A0}" destId="{0C44D013-0459-4324-951F-45059DABA93A}" srcOrd="1" destOrd="0" presId="urn:microsoft.com/office/officeart/2008/layout/LinedList"/>
    <dgm:cxn modelId="{546AC9A8-1B76-4817-9144-161347C052E3}" type="presParOf" srcId="{92055A63-C614-402A-A699-E0FACCC9631E}" destId="{5F9B8F93-B014-4360-A363-A97054445702}" srcOrd="14" destOrd="0" presId="urn:microsoft.com/office/officeart/2008/layout/LinedList"/>
    <dgm:cxn modelId="{2775DEE1-EFAF-404C-B140-098B61EF6287}" type="presParOf" srcId="{92055A63-C614-402A-A699-E0FACCC9631E}" destId="{B43A5FC5-8E28-43FD-AC00-CA52AB4DE885}" srcOrd="15" destOrd="0" presId="urn:microsoft.com/office/officeart/2008/layout/LinedList"/>
    <dgm:cxn modelId="{1B96CFA1-C320-41F5-BE90-5B1A5A74C0D8}" type="presParOf" srcId="{B43A5FC5-8E28-43FD-AC00-CA52AB4DE885}" destId="{90E8E822-64A5-4C2D-9E01-351F16AE340D}" srcOrd="0" destOrd="0" presId="urn:microsoft.com/office/officeart/2008/layout/LinedList"/>
    <dgm:cxn modelId="{D0CF94FF-2813-4334-A96D-C76A14A43740}" type="presParOf" srcId="{B43A5FC5-8E28-43FD-AC00-CA52AB4DE885}" destId="{8563647A-6FD8-41D6-B4EA-9A01212180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45F99-96A7-47DA-BE48-88FAB9DDAEC3}">
      <dsp:nvSpPr>
        <dsp:cNvPr id="0" name=""/>
        <dsp:cNvSpPr/>
      </dsp:nvSpPr>
      <dsp:spPr>
        <a:xfrm>
          <a:off x="1283" y="330834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9238F-AF12-4EE1-92B8-24D6CF2998EC}">
      <dsp:nvSpPr>
        <dsp:cNvPr id="0" name=""/>
        <dsp:cNvSpPr/>
      </dsp:nvSpPr>
      <dsp:spPr>
        <a:xfrm>
          <a:off x="501904" y="806424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Mi az az inzulin? Az inzulin egy hormon, amit a hasnyálmirigy termel, a szénhidrátok, zsírok és fehérjék anyagcseréjében vesz részt. Ha eszünk, a szervezetünk vércukoremelkedéssel reagál, ami hatására inzulin szabadul fel. (az inzulin csökkenti a vércukorszintet)</a:t>
          </a:r>
          <a:endParaRPr lang="en-US" sz="2100" kern="1200" dirty="0"/>
        </a:p>
      </dsp:txBody>
      <dsp:txXfrm>
        <a:off x="585701" y="890221"/>
        <a:ext cx="4337991" cy="2693452"/>
      </dsp:txXfrm>
    </dsp:sp>
    <dsp:sp modelId="{D36E35A8-09F6-4C42-823D-34481E9AD77B}">
      <dsp:nvSpPr>
        <dsp:cNvPr id="0" name=""/>
        <dsp:cNvSpPr/>
      </dsp:nvSpPr>
      <dsp:spPr>
        <a:xfrm>
          <a:off x="5508110" y="330834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9F2DD-7E35-4E6F-9A42-6AB600653146}">
      <dsp:nvSpPr>
        <dsp:cNvPr id="0" name=""/>
        <dsp:cNvSpPr/>
      </dsp:nvSpPr>
      <dsp:spPr>
        <a:xfrm>
          <a:off x="6008730" y="806424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Mi az az IR? Inzulinrezisztenciáról akkor beszélünk, amikor az inzulin hatása kevésbé érvényesül, ezért több inzulinra van szükség ahhoz, hogy a vércukorszint csökkenjen.</a:t>
          </a:r>
          <a:endParaRPr lang="en-US" sz="2100" kern="1200"/>
        </a:p>
      </dsp:txBody>
      <dsp:txXfrm>
        <a:off x="6092527" y="890221"/>
        <a:ext cx="4337991" cy="269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13092-36F6-496A-8450-54A4E3D3E7DA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B1354-87F7-4F4E-B977-A8F284B83D62}">
      <dsp:nvSpPr>
        <dsp:cNvPr id="0" name=""/>
        <dsp:cNvSpPr/>
      </dsp:nvSpPr>
      <dsp:spPr>
        <a:xfrm>
          <a:off x="0" y="0"/>
          <a:ext cx="10515600" cy="499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Túlzott mennyiségű telített zsírsav az étrendben </a:t>
          </a:r>
          <a:endParaRPr lang="en-US" sz="2300" kern="1200" dirty="0"/>
        </a:p>
      </dsp:txBody>
      <dsp:txXfrm>
        <a:off x="0" y="0"/>
        <a:ext cx="10515600" cy="499788"/>
      </dsp:txXfrm>
    </dsp:sp>
    <dsp:sp modelId="{6059F2FA-DAE5-459F-9383-347A50EE54D7}">
      <dsp:nvSpPr>
        <dsp:cNvPr id="0" name=""/>
        <dsp:cNvSpPr/>
      </dsp:nvSpPr>
      <dsp:spPr>
        <a:xfrm>
          <a:off x="0" y="49978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E90D4-06FB-4026-9699-F11778B36C11}">
      <dsp:nvSpPr>
        <dsp:cNvPr id="0" name=""/>
        <dsp:cNvSpPr/>
      </dsp:nvSpPr>
      <dsp:spPr>
        <a:xfrm>
          <a:off x="0" y="499788"/>
          <a:ext cx="10515600" cy="499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Nagy mennyiségű gyorsan felszívódó szénhidrát fogyasztása</a:t>
          </a:r>
          <a:endParaRPr lang="en-US" sz="2300" kern="1200" dirty="0"/>
        </a:p>
      </dsp:txBody>
      <dsp:txXfrm>
        <a:off x="0" y="499788"/>
        <a:ext cx="10515600" cy="499788"/>
      </dsp:txXfrm>
    </dsp:sp>
    <dsp:sp modelId="{5D75A550-C26F-4858-AE1F-AEDA88856969}">
      <dsp:nvSpPr>
        <dsp:cNvPr id="0" name=""/>
        <dsp:cNvSpPr/>
      </dsp:nvSpPr>
      <dsp:spPr>
        <a:xfrm>
          <a:off x="0" y="99957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743C0-832D-4570-8185-EF9D196E7AE9}">
      <dsp:nvSpPr>
        <dsp:cNvPr id="0" name=""/>
        <dsp:cNvSpPr/>
      </dsp:nvSpPr>
      <dsp:spPr>
        <a:xfrm>
          <a:off x="0" y="999576"/>
          <a:ext cx="10515600" cy="499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/>
            <a:t>Túl kevés szénhidrát fogyasztása</a:t>
          </a:r>
          <a:endParaRPr lang="en-US" sz="2300" kern="1200"/>
        </a:p>
      </dsp:txBody>
      <dsp:txXfrm>
        <a:off x="0" y="999576"/>
        <a:ext cx="10515600" cy="499788"/>
      </dsp:txXfrm>
    </dsp:sp>
    <dsp:sp modelId="{8C7FF3C8-79DB-4BD6-BE37-E4E786D3F264}">
      <dsp:nvSpPr>
        <dsp:cNvPr id="0" name=""/>
        <dsp:cNvSpPr/>
      </dsp:nvSpPr>
      <dsp:spPr>
        <a:xfrm>
          <a:off x="0" y="149936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1A2A3-FF21-4EAC-A6D5-B6A1D84DB430}">
      <dsp:nvSpPr>
        <dsp:cNvPr id="0" name=""/>
        <dsp:cNvSpPr/>
      </dsp:nvSpPr>
      <dsp:spPr>
        <a:xfrm>
          <a:off x="0" y="1499364"/>
          <a:ext cx="10515600" cy="499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/>
            <a:t>D-vitamin- és magnéziumhiány</a:t>
          </a:r>
          <a:endParaRPr lang="en-US" sz="2300" kern="1200"/>
        </a:p>
      </dsp:txBody>
      <dsp:txXfrm>
        <a:off x="0" y="1499364"/>
        <a:ext cx="10515600" cy="499788"/>
      </dsp:txXfrm>
    </dsp:sp>
    <dsp:sp modelId="{521995C9-5C04-4140-B7AA-E429D22BE68D}">
      <dsp:nvSpPr>
        <dsp:cNvPr id="0" name=""/>
        <dsp:cNvSpPr/>
      </dsp:nvSpPr>
      <dsp:spPr>
        <a:xfrm>
          <a:off x="0" y="199915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2C4F3-908E-46C9-AD8B-C64A04BEFD75}">
      <dsp:nvSpPr>
        <dsp:cNvPr id="0" name=""/>
        <dsp:cNvSpPr/>
      </dsp:nvSpPr>
      <dsp:spPr>
        <a:xfrm>
          <a:off x="0" y="1999152"/>
          <a:ext cx="10515600" cy="499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/>
            <a:t>Májkárosodás</a:t>
          </a:r>
          <a:endParaRPr lang="en-US" sz="2300" kern="1200"/>
        </a:p>
      </dsp:txBody>
      <dsp:txXfrm>
        <a:off x="0" y="1999152"/>
        <a:ext cx="10515600" cy="499788"/>
      </dsp:txXfrm>
    </dsp:sp>
    <dsp:sp modelId="{8067B418-7278-4189-8F88-861F3A56BBEC}">
      <dsp:nvSpPr>
        <dsp:cNvPr id="0" name=""/>
        <dsp:cNvSpPr/>
      </dsp:nvSpPr>
      <dsp:spPr>
        <a:xfrm>
          <a:off x="0" y="24989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444A1-042F-4521-BEB8-5A359B36E88C}">
      <dsp:nvSpPr>
        <dsp:cNvPr id="0" name=""/>
        <dsp:cNvSpPr/>
      </dsp:nvSpPr>
      <dsp:spPr>
        <a:xfrm>
          <a:off x="0" y="2498941"/>
          <a:ext cx="10515600" cy="499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/>
            <a:t>Krónikus gyulladások a szervezetben</a:t>
          </a:r>
          <a:endParaRPr lang="en-US" sz="2300" kern="1200"/>
        </a:p>
      </dsp:txBody>
      <dsp:txXfrm>
        <a:off x="0" y="2498941"/>
        <a:ext cx="10515600" cy="499788"/>
      </dsp:txXfrm>
    </dsp:sp>
    <dsp:sp modelId="{62EB83DE-E253-48C9-9912-5F9939482578}">
      <dsp:nvSpPr>
        <dsp:cNvPr id="0" name=""/>
        <dsp:cNvSpPr/>
      </dsp:nvSpPr>
      <dsp:spPr>
        <a:xfrm>
          <a:off x="0" y="299872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B9C41-FC71-4AC8-A1DE-A5A43EFEEC8A}">
      <dsp:nvSpPr>
        <dsp:cNvPr id="0" name=""/>
        <dsp:cNvSpPr/>
      </dsp:nvSpPr>
      <dsp:spPr>
        <a:xfrm>
          <a:off x="0" y="2998729"/>
          <a:ext cx="10515600" cy="499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/>
            <a:t>Csökkent fizikai aktivitás</a:t>
          </a:r>
          <a:endParaRPr lang="en-US" sz="2300" kern="1200"/>
        </a:p>
      </dsp:txBody>
      <dsp:txXfrm>
        <a:off x="0" y="2998729"/>
        <a:ext cx="10515600" cy="499788"/>
      </dsp:txXfrm>
    </dsp:sp>
    <dsp:sp modelId="{5F9B8F93-B014-4360-A363-A97054445702}">
      <dsp:nvSpPr>
        <dsp:cNvPr id="0" name=""/>
        <dsp:cNvSpPr/>
      </dsp:nvSpPr>
      <dsp:spPr>
        <a:xfrm>
          <a:off x="0" y="349851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8E822-64A5-4C2D-9E01-351F16AE340D}">
      <dsp:nvSpPr>
        <dsp:cNvPr id="0" name=""/>
        <dsp:cNvSpPr/>
      </dsp:nvSpPr>
      <dsp:spPr>
        <a:xfrm>
          <a:off x="0" y="3498517"/>
          <a:ext cx="10515600" cy="499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/>
            <a:t>Stb…..</a:t>
          </a:r>
          <a:endParaRPr lang="en-US" sz="2300" kern="1200"/>
        </a:p>
      </dsp:txBody>
      <dsp:txXfrm>
        <a:off x="0" y="3498517"/>
        <a:ext cx="10515600" cy="499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2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8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9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3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3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7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3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4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3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2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4/2/2022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2">
            <a:extLst>
              <a:ext uri="{FF2B5EF4-FFF2-40B4-BE49-F238E27FC236}">
                <a16:creationId xmlns:a16="http://schemas.microsoft.com/office/drawing/2014/main" id="{EA2846BE-460A-477B-A2F4-52F298BF4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401D34-2155-4B53-A686-7345BE15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37BCD97-E1A4-4EBB-8D1C-8CC0B55A6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DC1F21-AC5B-4D05-9108-5E5D28948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3">
            <a:extLst>
              <a:ext uri="{FF2B5EF4-FFF2-40B4-BE49-F238E27FC236}">
                <a16:creationId xmlns:a16="http://schemas.microsoft.com/office/drawing/2014/main" id="{87CBF822-140E-EDB7-8A72-415ADB75AF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8201" r="485" b="-1"/>
          <a:stretch/>
        </p:blipFill>
        <p:spPr>
          <a:xfrm>
            <a:off x="-2" y="10"/>
            <a:ext cx="12188952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67727C3-F617-4569-ABD9-745E5F0C7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hu-HU" sz="3800">
                <a:solidFill>
                  <a:srgbClr val="FFFFFF"/>
                </a:solidFill>
              </a:rPr>
              <a:t>INZULINREZISZTENCIA,DIABÉTESZ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136BB4B-55BB-4A15-9592-D6D5C7222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hu-HU" sz="2200" dirty="0">
                <a:solidFill>
                  <a:srgbClr val="FFFFFF"/>
                </a:solidFill>
              </a:rPr>
              <a:t>KÉSZÍTETTE: Fülöp Liliána</a:t>
            </a:r>
          </a:p>
        </p:txBody>
      </p:sp>
    </p:spTree>
    <p:extLst>
      <p:ext uri="{BB962C8B-B14F-4D97-AF65-F5344CB8AC3E}">
        <p14:creationId xmlns:p14="http://schemas.microsoft.com/office/powerpoint/2010/main" val="959838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F567E7-090D-4FFD-B853-037A0701B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2-ES TÍPUSÚ DIABÉTESZ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D986C4-5EB9-4F83-B973-16A17A758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Előzménye az inzulinrezisztencia.</a:t>
            </a:r>
          </a:p>
          <a:p>
            <a:r>
              <a:rPr lang="hu-HU" dirty="0"/>
              <a:t>Mivel nem termelődik elegendő inzulin a vércukorszint csökkentéséhez, így a hasnyálmirigynek egyre több inzulint kell termelni, ez azonban a béta sejtek kimerülését okozza.</a:t>
            </a:r>
          </a:p>
          <a:p>
            <a:r>
              <a:rPr lang="hu-HU" dirty="0"/>
              <a:t>A kimerült béta sejtek nem lesznek képesek a fokozott inzulin előállítására, emiatt emelkedni fog a vércukorszint és kialakul a 2-es típusú cukorbetegség.</a:t>
            </a:r>
          </a:p>
        </p:txBody>
      </p:sp>
    </p:spTree>
    <p:extLst>
      <p:ext uri="{BB962C8B-B14F-4D97-AF65-F5344CB8AC3E}">
        <p14:creationId xmlns:p14="http://schemas.microsoft.com/office/powerpoint/2010/main" val="373674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7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ame 82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82C69E8-B81D-49E7-B0CF-4354D698A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5428375" cy="907754"/>
          </a:xfrm>
        </p:spPr>
        <p:txBody>
          <a:bodyPr anchor="b">
            <a:normAutofit/>
          </a:bodyPr>
          <a:lstStyle/>
          <a:p>
            <a:r>
              <a:rPr lang="hu-HU" sz="4400" dirty="0">
                <a:solidFill>
                  <a:srgbClr val="FFFFFF"/>
                </a:solidFill>
              </a:rPr>
              <a:t>2 TDM TÜNETEI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64961A-6C53-4A30-8CB9-DE8D80FB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97" y="2621593"/>
            <a:ext cx="5931438" cy="3797949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rgbClr val="FFFFFF"/>
                </a:solidFill>
              </a:rPr>
              <a:t>Gyakori szomjúságérzet</a:t>
            </a:r>
          </a:p>
          <a:p>
            <a:r>
              <a:rPr lang="hu-HU" sz="2400" dirty="0">
                <a:solidFill>
                  <a:srgbClr val="FFFFFF"/>
                </a:solidFill>
              </a:rPr>
              <a:t>Homályos látás</a:t>
            </a:r>
          </a:p>
          <a:p>
            <a:r>
              <a:rPr lang="hu-HU" sz="2400" dirty="0">
                <a:solidFill>
                  <a:srgbClr val="FFFFFF"/>
                </a:solidFill>
              </a:rPr>
              <a:t>Lassan gyógyuló sebek</a:t>
            </a:r>
          </a:p>
          <a:p>
            <a:r>
              <a:rPr lang="hu-HU" sz="2400" dirty="0">
                <a:solidFill>
                  <a:srgbClr val="FFFFFF"/>
                </a:solidFill>
              </a:rPr>
              <a:t>Hónalj és nyak területén sötét bőrelváltozások</a:t>
            </a:r>
          </a:p>
          <a:p>
            <a:r>
              <a:rPr lang="hu-HU" sz="2400" dirty="0">
                <a:solidFill>
                  <a:srgbClr val="FFFFFF"/>
                </a:solidFill>
              </a:rPr>
              <a:t>Fáradékonyság</a:t>
            </a:r>
          </a:p>
          <a:p>
            <a:endParaRPr lang="hu-HU" sz="2000" dirty="0">
              <a:solidFill>
                <a:srgbClr val="FFFFFF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C758830-5B1A-448A-96B6-382F7340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6576" y="1098017"/>
            <a:ext cx="5057459" cy="505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187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70">
            <a:extLst>
              <a:ext uri="{FF2B5EF4-FFF2-40B4-BE49-F238E27FC236}">
                <a16:creationId xmlns:a16="http://schemas.microsoft.com/office/drawing/2014/main" id="{19B36E71-93BD-4984-AC9C-CC9FB9CC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5" name="Frame 72">
            <a:extLst>
              <a:ext uri="{FF2B5EF4-FFF2-40B4-BE49-F238E27FC236}">
                <a16:creationId xmlns:a16="http://schemas.microsoft.com/office/drawing/2014/main" id="{1566AC62-7AC7-4ED5-A03D-E28AC560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5C30206-EBC7-4A00-860E-B02A8AF2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3769"/>
            <a:ext cx="5992550" cy="2319306"/>
          </a:xfrm>
        </p:spPr>
        <p:txBody>
          <a:bodyPr anchor="t">
            <a:normAutofit/>
          </a:bodyPr>
          <a:lstStyle/>
          <a:p>
            <a:r>
              <a:rPr lang="hu-HU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2 TDM LEHETSÉGES OKAI</a:t>
            </a:r>
          </a:p>
        </p:txBody>
      </p:sp>
      <p:pic>
        <p:nvPicPr>
          <p:cNvPr id="5122" name="Picture 2" descr="Sóvárog a cukor, a szénhidrát után? Így küzdheti le - EgészségKalauz">
            <a:extLst>
              <a:ext uri="{FF2B5EF4-FFF2-40B4-BE49-F238E27FC236}">
                <a16:creationId xmlns:a16="http://schemas.microsoft.com/office/drawing/2014/main" id="{652CB466-ED23-4B3C-A0CD-634740CC8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7" r="1" b="43519"/>
          <a:stretch/>
        </p:blipFill>
        <p:spPr bwMode="auto">
          <a:xfrm>
            <a:off x="490506" y="487252"/>
            <a:ext cx="11211919" cy="31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FE6B28-1931-41DB-B5E0-471BA55CA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3893770"/>
            <a:ext cx="4377714" cy="231930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1700" dirty="0">
                <a:solidFill>
                  <a:schemeClr val="tx2">
                    <a:alpha val="60000"/>
                  </a:schemeClr>
                </a:solidFill>
              </a:rPr>
              <a:t>Elhízás</a:t>
            </a:r>
          </a:p>
          <a:p>
            <a:pPr>
              <a:lnSpc>
                <a:spcPct val="100000"/>
              </a:lnSpc>
            </a:pPr>
            <a:r>
              <a:rPr lang="hu-HU" sz="1700" dirty="0">
                <a:solidFill>
                  <a:schemeClr val="tx2">
                    <a:alpha val="60000"/>
                  </a:schemeClr>
                </a:solidFill>
              </a:rPr>
              <a:t>Cukros ételek túlzott fogyasztása</a:t>
            </a:r>
          </a:p>
          <a:p>
            <a:pPr>
              <a:lnSpc>
                <a:spcPct val="100000"/>
              </a:lnSpc>
            </a:pPr>
            <a:r>
              <a:rPr lang="hu-HU" sz="1700" dirty="0">
                <a:solidFill>
                  <a:schemeClr val="tx2">
                    <a:alpha val="60000"/>
                  </a:schemeClr>
                </a:solidFill>
              </a:rPr>
              <a:t>Genetikai hajlam</a:t>
            </a:r>
          </a:p>
          <a:p>
            <a:pPr>
              <a:lnSpc>
                <a:spcPct val="100000"/>
              </a:lnSpc>
            </a:pPr>
            <a:r>
              <a:rPr lang="hu-HU" sz="1700" dirty="0">
                <a:solidFill>
                  <a:schemeClr val="tx2">
                    <a:alpha val="60000"/>
                  </a:schemeClr>
                </a:solidFill>
              </a:rPr>
              <a:t>Mozgásszegény életmód</a:t>
            </a:r>
          </a:p>
          <a:p>
            <a:pPr>
              <a:lnSpc>
                <a:spcPct val="100000"/>
              </a:lnSpc>
            </a:pPr>
            <a:r>
              <a:rPr lang="hu-HU" sz="1700" dirty="0">
                <a:solidFill>
                  <a:schemeClr val="tx2">
                    <a:alpha val="60000"/>
                  </a:schemeClr>
                </a:solidFill>
              </a:rPr>
              <a:t>Stresszel teli életmód</a:t>
            </a:r>
          </a:p>
          <a:p>
            <a:pPr>
              <a:lnSpc>
                <a:spcPct val="100000"/>
              </a:lnSpc>
            </a:pPr>
            <a:r>
              <a:rPr lang="hu-HU" sz="1700" dirty="0">
                <a:solidFill>
                  <a:schemeClr val="tx2">
                    <a:alpha val="60000"/>
                  </a:schemeClr>
                </a:solidFill>
              </a:rPr>
              <a:t>Hosszú ideig tartó lelki megterhelés</a:t>
            </a:r>
          </a:p>
        </p:txBody>
      </p:sp>
    </p:spTree>
    <p:extLst>
      <p:ext uri="{BB962C8B-B14F-4D97-AF65-F5344CB8AC3E}">
        <p14:creationId xmlns:p14="http://schemas.microsoft.com/office/powerpoint/2010/main" val="4044352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58CF1A9-8CA2-40C9-9E52-310BE8F3C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1450014"/>
          </a:xfrm>
        </p:spPr>
        <p:txBody>
          <a:bodyPr anchor="b">
            <a:normAutofit/>
          </a:bodyPr>
          <a:lstStyle/>
          <a:p>
            <a:r>
              <a:rPr lang="hu-HU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2 TDM KEZELÉSE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6BC72F-1F18-4FAA-983B-3B5A203A4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75099"/>
            <a:ext cx="4581526" cy="3401864"/>
          </a:xfrm>
        </p:spPr>
        <p:txBody>
          <a:bodyPr>
            <a:normAutofit lnSpcReduction="10000"/>
          </a:bodyPr>
          <a:lstStyle/>
          <a:p>
            <a:r>
              <a:rPr lang="hu-HU" sz="2000" dirty="0">
                <a:solidFill>
                  <a:schemeClr val="tx2">
                    <a:alpha val="60000"/>
                  </a:schemeClr>
                </a:solidFill>
              </a:rPr>
              <a:t>Kezdeti stádiumban ajánlott az életmódváltás</a:t>
            </a:r>
          </a:p>
          <a:p>
            <a:pPr marL="228600" indent="0">
              <a:buNone/>
            </a:pPr>
            <a:r>
              <a:rPr lang="hu-HU" sz="2000" dirty="0">
                <a:solidFill>
                  <a:schemeClr val="tx2">
                    <a:alpha val="60000"/>
                  </a:schemeClr>
                </a:solidFill>
              </a:rPr>
              <a:t>	-&gt; megfelelő diéta, testmozgás</a:t>
            </a:r>
          </a:p>
          <a:p>
            <a:r>
              <a:rPr lang="hu-HU" sz="2000" dirty="0">
                <a:solidFill>
                  <a:schemeClr val="tx2">
                    <a:alpha val="60000"/>
                  </a:schemeClr>
                </a:solidFill>
              </a:rPr>
              <a:t>Ha a diéta nem elégséges, akkor jöhetnek szóba az </a:t>
            </a:r>
            <a:r>
              <a:rPr lang="hu-HU" sz="2000" dirty="0" err="1">
                <a:solidFill>
                  <a:schemeClr val="tx2">
                    <a:alpha val="60000"/>
                  </a:schemeClr>
                </a:solidFill>
              </a:rPr>
              <a:t>antidiabetikumok</a:t>
            </a:r>
            <a:r>
              <a:rPr lang="hu-HU" sz="2000" dirty="0">
                <a:solidFill>
                  <a:schemeClr val="tx2">
                    <a:alpha val="60000"/>
                  </a:schemeClr>
                </a:solidFill>
              </a:rPr>
              <a:t> (gyógyszerek) </a:t>
            </a:r>
          </a:p>
          <a:p>
            <a:r>
              <a:rPr lang="hu-HU" sz="2000" dirty="0">
                <a:solidFill>
                  <a:schemeClr val="tx2">
                    <a:alpha val="60000"/>
                  </a:schemeClr>
                </a:solidFill>
              </a:rPr>
              <a:t>A betegség előrehaladtával szükség lehet inzulinterápiára is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F2819F8-9CB3-4FB1-B4FA-6D90DF516F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6330893" y="2040085"/>
            <a:ext cx="5022907" cy="27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29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5. Mozgás – Semmelweis Egészségfejlesztési Központ">
            <a:extLst>
              <a:ext uri="{FF2B5EF4-FFF2-40B4-BE49-F238E27FC236}">
                <a16:creationId xmlns:a16="http://schemas.microsoft.com/office/drawing/2014/main" id="{3D77270F-5DCD-44DA-B7A9-249AA7E4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1" y="125413"/>
            <a:ext cx="11536325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27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BC2C45-BB59-401F-B733-B44828B2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Források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19FA33-1CE1-4E2B-B125-32A01E673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Klinikai és gyakorlati </a:t>
            </a:r>
            <a:r>
              <a:rPr lang="hu-HU" dirty="0" err="1"/>
              <a:t>dietetika</a:t>
            </a:r>
            <a:endParaRPr lang="hu-HU" dirty="0"/>
          </a:p>
          <a:p>
            <a:r>
              <a:rPr lang="hu-HU" dirty="0"/>
              <a:t>Bodywakes.hu</a:t>
            </a:r>
          </a:p>
        </p:txBody>
      </p:sp>
    </p:spTree>
    <p:extLst>
      <p:ext uri="{BB962C8B-B14F-4D97-AF65-F5344CB8AC3E}">
        <p14:creationId xmlns:p14="http://schemas.microsoft.com/office/powerpoint/2010/main" val="48593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40D184-0221-454B-B1E0-EFEC3DBFB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742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KÖSZÖNÖM A FIGYELMET!</a:t>
            </a:r>
            <a:br>
              <a:rPr lang="hu-HU" dirty="0"/>
            </a:br>
            <a:r>
              <a:rPr lang="hu-HU" dirty="0">
                <a:sym typeface="Wingdings" panose="05000000000000000000" pitchFamily="2" charset="2"/>
              </a:rPr>
              <a:t>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236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BCBD66-45BE-4DB7-93F0-02DF93C13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Inzulinrezisztencia = IR</a:t>
            </a:r>
            <a:endParaRPr lang="hu-HU" dirty="0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B892F4F9-E8DA-A13D-BA5E-DACB49B263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78657"/>
          <a:ext cx="10515600" cy="3998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5916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F9E064F-421C-4798-834F-4ED7773B4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859789"/>
          </a:xfrm>
        </p:spPr>
        <p:txBody>
          <a:bodyPr anchor="b">
            <a:normAutofit/>
          </a:bodyPr>
          <a:lstStyle/>
          <a:p>
            <a:r>
              <a:rPr lang="hu-HU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IR TÜNETEI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AD6763-160F-47C5-BE5F-1FEA2BE64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05" y="1884456"/>
            <a:ext cx="3753293" cy="421154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hu-HU" sz="2600" dirty="0">
                <a:solidFill>
                  <a:schemeClr val="tx2">
                    <a:alpha val="60000"/>
                  </a:schemeClr>
                </a:solidFill>
                <a:latin typeface="Amasis MT Pro Light" panose="02040304050005020304" pitchFamily="18" charset="-18"/>
              </a:rPr>
              <a:t>Menstruációs zavarok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hu-HU" sz="2600" dirty="0">
                <a:solidFill>
                  <a:schemeClr val="tx2">
                    <a:alpha val="60000"/>
                  </a:schemeClr>
                </a:solidFill>
                <a:latin typeface="Amasis MT Pro Light" panose="02040304050005020304" pitchFamily="18" charset="-18"/>
              </a:rPr>
              <a:t>Meddőség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hu-HU" sz="2600" dirty="0">
                <a:solidFill>
                  <a:schemeClr val="tx2">
                    <a:alpha val="60000"/>
                  </a:schemeClr>
                </a:solidFill>
                <a:latin typeface="Amasis MT Pro Light" panose="02040304050005020304" pitchFamily="18" charset="-18"/>
              </a:rPr>
              <a:t>Fokozott szőrnövekedés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hu-HU" sz="2600" dirty="0">
                <a:solidFill>
                  <a:schemeClr val="tx2">
                    <a:alpha val="60000"/>
                  </a:schemeClr>
                </a:solidFill>
                <a:latin typeface="Amasis MT Pro Light" panose="02040304050005020304" pitchFamily="18" charset="-18"/>
              </a:rPr>
              <a:t>Túlsúly (hirtelen testsúlygyarapodás)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hu-HU" sz="2600" dirty="0">
                <a:solidFill>
                  <a:schemeClr val="tx2">
                    <a:alpha val="60000"/>
                  </a:schemeClr>
                </a:solidFill>
                <a:latin typeface="Amasis MT Pro Light" panose="02040304050005020304" pitchFamily="18" charset="-18"/>
              </a:rPr>
              <a:t>Zsíros, pattanásos bőr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hu-HU" sz="2600" dirty="0">
                <a:solidFill>
                  <a:schemeClr val="tx2">
                    <a:alpha val="60000"/>
                  </a:schemeClr>
                </a:solidFill>
                <a:latin typeface="Amasis MT Pro Light" panose="02040304050005020304" pitchFamily="18" charset="-18"/>
              </a:rPr>
              <a:t>Hajhullás 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hu-HU" sz="2600" dirty="0">
                <a:solidFill>
                  <a:schemeClr val="tx2">
                    <a:alpha val="60000"/>
                  </a:schemeClr>
                </a:solidFill>
                <a:latin typeface="Amasis MT Pro Light" panose="02040304050005020304" pitchFamily="18" charset="-18"/>
              </a:rPr>
              <a:t>Fáradékonyság 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hu-HU" sz="2600" dirty="0">
                <a:solidFill>
                  <a:schemeClr val="tx2">
                    <a:alpha val="60000"/>
                  </a:schemeClr>
                </a:solidFill>
                <a:latin typeface="Amasis MT Pro Light" panose="02040304050005020304" pitchFamily="18" charset="-18"/>
              </a:rPr>
              <a:t>Gyakori cukoréhség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hu-HU" sz="2600" dirty="0">
                <a:solidFill>
                  <a:schemeClr val="tx2">
                    <a:alpha val="60000"/>
                  </a:schemeClr>
                </a:solidFill>
                <a:latin typeface="Amasis MT Pro Light" panose="02040304050005020304" pitchFamily="18" charset="-18"/>
              </a:rPr>
              <a:t>Ciszták a petefészekben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hu-HU" sz="2600" dirty="0" err="1">
                <a:solidFill>
                  <a:schemeClr val="tx2">
                    <a:alpha val="60000"/>
                  </a:schemeClr>
                </a:solidFill>
                <a:latin typeface="Amasis MT Pro Light" panose="02040304050005020304" pitchFamily="18" charset="-18"/>
              </a:rPr>
              <a:t>Stb</a:t>
            </a:r>
            <a:r>
              <a:rPr lang="hu-HU" sz="2600" dirty="0">
                <a:solidFill>
                  <a:schemeClr val="tx2">
                    <a:alpha val="60000"/>
                  </a:schemeClr>
                </a:solidFill>
                <a:latin typeface="Amasis MT Pro Light" panose="02040304050005020304" pitchFamily="18" charset="-18"/>
              </a:rPr>
              <a:t>…</a:t>
            </a:r>
          </a:p>
          <a:p>
            <a:pPr>
              <a:lnSpc>
                <a:spcPct val="100000"/>
              </a:lnSpc>
            </a:pPr>
            <a:endParaRPr lang="hu-HU" sz="11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88587F8-E491-49D8-8B80-6A781EB01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4116" y="1884456"/>
            <a:ext cx="6979686" cy="429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192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7AEF76-069B-4665-95AD-BA7351C8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IR LEHETSÉGES OKAI</a:t>
            </a:r>
            <a:endParaRPr lang="hu-HU" dirty="0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3CB00FCF-84B9-1B3F-C959-FE4FD9E6EF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78657"/>
          <a:ext cx="10515600" cy="3998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8369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D85DDC4-F477-4456-B41F-30056472F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4362973" cy="1035344"/>
          </a:xfrm>
        </p:spPr>
        <p:txBody>
          <a:bodyPr anchor="b">
            <a:normAutofit/>
          </a:bodyPr>
          <a:lstStyle/>
          <a:p>
            <a:r>
              <a:rPr lang="hu-HU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IR KEZELÉSE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1528C9-A030-4605-AD3D-44CC67FB5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554"/>
            <a:ext cx="4362974" cy="3795238"/>
          </a:xfrm>
        </p:spPr>
        <p:txBody>
          <a:bodyPr>
            <a:normAutofit fontScale="92500"/>
          </a:bodyPr>
          <a:lstStyle/>
          <a:p>
            <a:pPr marL="228600" indent="0">
              <a:lnSpc>
                <a:spcPct val="100000"/>
              </a:lnSpc>
              <a:buNone/>
            </a:pPr>
            <a:r>
              <a:rPr lang="hu-HU" sz="2400" dirty="0">
                <a:solidFill>
                  <a:schemeClr val="tx2">
                    <a:alpha val="60000"/>
                  </a:schemeClr>
                </a:solidFill>
                <a:latin typeface="Amasis MT Pro Light" panose="02040304050005020304" pitchFamily="18" charset="-18"/>
              </a:rPr>
              <a:t>Legfontosabb: megfelelő életmód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hu-HU" sz="2400" dirty="0">
                <a:solidFill>
                  <a:schemeClr val="tx2">
                    <a:alpha val="60000"/>
                  </a:schemeClr>
                </a:solidFill>
                <a:latin typeface="Amasis MT Pro Light" panose="02040304050005020304" pitchFamily="18" charset="-18"/>
              </a:rPr>
              <a:t>- Rendszeres mozgás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hu-HU" sz="2400" dirty="0">
                <a:solidFill>
                  <a:schemeClr val="tx2">
                    <a:alpha val="60000"/>
                  </a:schemeClr>
                </a:solidFill>
                <a:latin typeface="Amasis MT Pro Light" panose="02040304050005020304" pitchFamily="18" charset="-18"/>
              </a:rPr>
              <a:t>- Cukor kerülése -&gt; helyette természetes édesítőszerek pl.: </a:t>
            </a:r>
            <a:r>
              <a:rPr lang="hu-HU" sz="2400" dirty="0" err="1">
                <a:solidFill>
                  <a:schemeClr val="tx2">
                    <a:alpha val="60000"/>
                  </a:schemeClr>
                </a:solidFill>
                <a:latin typeface="Amasis MT Pro Light" panose="02040304050005020304" pitchFamily="18" charset="-18"/>
              </a:rPr>
              <a:t>eritrit</a:t>
            </a:r>
            <a:r>
              <a:rPr lang="hu-HU" sz="2400" dirty="0">
                <a:solidFill>
                  <a:schemeClr val="tx2">
                    <a:alpha val="60000"/>
                  </a:schemeClr>
                </a:solidFill>
                <a:latin typeface="Amasis MT Pro Light" panose="02040304050005020304" pitchFamily="18" charset="-18"/>
              </a:rPr>
              <a:t>, </a:t>
            </a:r>
            <a:r>
              <a:rPr lang="hu-HU" sz="2400" dirty="0" err="1">
                <a:solidFill>
                  <a:schemeClr val="tx2">
                    <a:alpha val="60000"/>
                  </a:schemeClr>
                </a:solidFill>
                <a:latin typeface="Amasis MT Pro Light" panose="02040304050005020304" pitchFamily="18" charset="-18"/>
              </a:rPr>
              <a:t>stevia</a:t>
            </a:r>
            <a:endParaRPr lang="hu-HU" sz="2400" dirty="0">
              <a:solidFill>
                <a:schemeClr val="tx2">
                  <a:alpha val="60000"/>
                </a:schemeClr>
              </a:solidFill>
              <a:latin typeface="Amasis MT Pro Light" panose="02040304050005020304" pitchFamily="18" charset="-18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hu-HU" sz="2400" dirty="0">
                <a:solidFill>
                  <a:schemeClr val="tx2">
                    <a:alpha val="60000"/>
                  </a:schemeClr>
                </a:solidFill>
                <a:latin typeface="Amasis MT Pro Light" panose="02040304050005020304" pitchFamily="18" charset="-18"/>
              </a:rPr>
              <a:t>- Érdemes kerülni a fehér liszttel készült termékeket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hu-HU" sz="2400" dirty="0">
                <a:solidFill>
                  <a:schemeClr val="tx2">
                    <a:alpha val="60000"/>
                  </a:schemeClr>
                </a:solidFill>
                <a:latin typeface="Amasis MT Pro Light" panose="02040304050005020304" pitchFamily="18" charset="-18"/>
              </a:rPr>
              <a:t>- Lehető legkevesebb feldolgozott élelmiszer fogyasztása</a:t>
            </a:r>
          </a:p>
          <a:p>
            <a:pPr>
              <a:lnSpc>
                <a:spcPct val="100000"/>
              </a:lnSpc>
            </a:pPr>
            <a:endParaRPr lang="hu-HU" sz="19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1026" name="Picture 2" descr="Inzulinrezisztencia - Kelen Kórház">
            <a:extLst>
              <a:ext uri="{FF2B5EF4-FFF2-40B4-BE49-F238E27FC236}">
                <a16:creationId xmlns:a16="http://schemas.microsoft.com/office/drawing/2014/main" id="{F915FB9C-7044-424C-8C92-CBCF3C9FF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9374" y="1047646"/>
            <a:ext cx="5663269" cy="475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20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F0229C-2F41-427C-8D4C-2499608D2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1-ES TÍPUSÚ DIABÉTESZ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2E38158-402D-4B9B-B947-E09727CFF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Ez egy autoimmun folyamat</a:t>
            </a:r>
          </a:p>
          <a:p>
            <a:r>
              <a:rPr lang="hu-HU" dirty="0"/>
              <a:t>A T </a:t>
            </a:r>
            <a:r>
              <a:rPr lang="hu-HU" dirty="0" err="1"/>
              <a:t>limphocyták</a:t>
            </a:r>
            <a:r>
              <a:rPr lang="hu-HU" dirty="0"/>
              <a:t> megtámadják a hasnyálmirigy béta sejtjeit, melyek autoimmun gyulladás kíséretében elpusztulnak -&gt; így nyilván nem lesznek képesek többé az inzulintermelésre</a:t>
            </a:r>
          </a:p>
          <a:p>
            <a:r>
              <a:rPr lang="hu-HU" dirty="0"/>
              <a:t>Abszolút (teljes) inzulinhiánnyal járó állapot</a:t>
            </a:r>
          </a:p>
        </p:txBody>
      </p:sp>
    </p:spTree>
    <p:extLst>
      <p:ext uri="{BB962C8B-B14F-4D97-AF65-F5344CB8AC3E}">
        <p14:creationId xmlns:p14="http://schemas.microsoft.com/office/powerpoint/2010/main" val="295276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2D5420C-D1ED-4FAC-8140-36AC079F4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65" y="1098017"/>
            <a:ext cx="5428375" cy="1056609"/>
          </a:xfrm>
        </p:spPr>
        <p:txBody>
          <a:bodyPr anchor="b">
            <a:normAutofit/>
          </a:bodyPr>
          <a:lstStyle/>
          <a:p>
            <a:r>
              <a:rPr lang="hu-HU" sz="4400" dirty="0">
                <a:solidFill>
                  <a:srgbClr val="FFFFFF"/>
                </a:solidFill>
              </a:rPr>
              <a:t>1 TDM TÜNETEI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13A08C-8206-4E8E-B92C-29DA24E1E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4674"/>
            <a:ext cx="5428375" cy="34018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FFFFFF"/>
                </a:solidFill>
              </a:rPr>
              <a:t>Fáradékonyság</a:t>
            </a:r>
          </a:p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FFFFFF"/>
                </a:solidFill>
              </a:rPr>
              <a:t>Farkasétvágy</a:t>
            </a:r>
          </a:p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FFFFFF"/>
                </a:solidFill>
              </a:rPr>
              <a:t>Izzadás</a:t>
            </a:r>
          </a:p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FFFFFF"/>
                </a:solidFill>
              </a:rPr>
              <a:t>Homályos látás</a:t>
            </a:r>
          </a:p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FFFFFF"/>
                </a:solidFill>
              </a:rPr>
              <a:t>Szájszárazság</a:t>
            </a:r>
          </a:p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FFFFFF"/>
                </a:solidFill>
              </a:rPr>
              <a:t>Nagy mennyiségű vízivás</a:t>
            </a:r>
          </a:p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FFFFFF"/>
                </a:solidFill>
              </a:rPr>
              <a:t>Testsúlycsökkenés</a:t>
            </a:r>
          </a:p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FFFFFF"/>
                </a:solidFill>
              </a:rPr>
              <a:t>Aceton szagú lehelet</a:t>
            </a:r>
          </a:p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FFFFFF"/>
                </a:solidFill>
              </a:rPr>
              <a:t>Kéz és lábzsibbadás</a:t>
            </a:r>
          </a:p>
          <a:p>
            <a:pPr>
              <a:lnSpc>
                <a:spcPct val="100000"/>
              </a:lnSpc>
            </a:pPr>
            <a:endParaRPr lang="hu-HU" sz="1300" dirty="0">
              <a:solidFill>
                <a:srgbClr val="FFFFFF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0772074-EBA1-4C8D-B139-EAF44D3B82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6695514" y="1098017"/>
            <a:ext cx="4628521" cy="46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5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E3C7B3-0FD5-4185-9722-ED2678336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 TDM LEHETSÉGES OKAI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678CB6-13A0-4994-B8EB-6F5A1DC85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mai napig nem ismert, mi váltja ki</a:t>
            </a:r>
          </a:p>
          <a:p>
            <a:r>
              <a:rPr lang="hu-HU" dirty="0"/>
              <a:t>Genetikai hajlam</a:t>
            </a:r>
          </a:p>
          <a:p>
            <a:r>
              <a:rPr lang="hu-HU" dirty="0"/>
              <a:t>Kialakulását elősegítő vírusok pl.: rubeola, mumpsz</a:t>
            </a:r>
          </a:p>
          <a:p>
            <a:r>
              <a:rPr lang="hu-HU" dirty="0"/>
              <a:t>Összefüggésbe hozzák az anyatej hiányával csecsemőkorban</a:t>
            </a:r>
          </a:p>
          <a:p>
            <a:r>
              <a:rPr lang="hu-HU" dirty="0"/>
              <a:t>Magasabb anyai életkor</a:t>
            </a:r>
          </a:p>
          <a:p>
            <a:r>
              <a:rPr lang="hu-HU" dirty="0"/>
              <a:t>Kisebb születési testsúly</a:t>
            </a:r>
          </a:p>
          <a:p>
            <a:r>
              <a:rPr lang="hu-HU" dirty="0"/>
              <a:t>Ezek csak találgatások, a pontos kiváltó tényező nem ismert!</a:t>
            </a:r>
          </a:p>
        </p:txBody>
      </p:sp>
    </p:spTree>
    <p:extLst>
      <p:ext uri="{BB962C8B-B14F-4D97-AF65-F5344CB8AC3E}">
        <p14:creationId xmlns:p14="http://schemas.microsoft.com/office/powerpoint/2010/main" val="3770954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ame 82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EE8BC0B-5E0F-4C7B-9EED-E8FE1D828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5428375" cy="1592304"/>
          </a:xfrm>
        </p:spPr>
        <p:txBody>
          <a:bodyPr anchor="b">
            <a:normAutofit/>
          </a:bodyPr>
          <a:lstStyle/>
          <a:p>
            <a:r>
              <a:rPr lang="hu-HU" sz="4400" dirty="0">
                <a:solidFill>
                  <a:srgbClr val="FFFFFF"/>
                </a:solidFill>
              </a:rPr>
              <a:t>1 TDM KEZELÉSE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277637-8DCC-4E34-B438-67C41FF23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0369"/>
            <a:ext cx="5428375" cy="3646694"/>
          </a:xfrm>
        </p:spPr>
        <p:txBody>
          <a:bodyPr>
            <a:normAutofit/>
          </a:bodyPr>
          <a:lstStyle/>
          <a:p>
            <a:r>
              <a:rPr lang="hu-HU" sz="2200" dirty="0">
                <a:solidFill>
                  <a:srgbClr val="FFFFFF"/>
                </a:solidFill>
              </a:rPr>
              <a:t>Élethosszig tartó inzulinterápia </a:t>
            </a:r>
          </a:p>
          <a:p>
            <a:r>
              <a:rPr lang="hu-HU" sz="2200" dirty="0">
                <a:solidFill>
                  <a:srgbClr val="FFFFFF"/>
                </a:solidFill>
              </a:rPr>
              <a:t>Rendszeres testmozgás</a:t>
            </a:r>
          </a:p>
          <a:p>
            <a:r>
              <a:rPr lang="hu-HU" sz="2200" dirty="0">
                <a:solidFill>
                  <a:srgbClr val="FFFFFF"/>
                </a:solidFill>
              </a:rPr>
              <a:t>Megfelelő étrend : feldolgozott élelmiszerek, cukor, fehér liszt kerülése, több zöldség, gyümölcs, </a:t>
            </a:r>
            <a:r>
              <a:rPr lang="hu-HU" sz="2200" dirty="0" err="1">
                <a:solidFill>
                  <a:srgbClr val="FFFFFF"/>
                </a:solidFill>
              </a:rPr>
              <a:t>tk</a:t>
            </a:r>
            <a:r>
              <a:rPr lang="hu-HU" sz="2200" dirty="0">
                <a:solidFill>
                  <a:srgbClr val="FFFFFF"/>
                </a:solidFill>
              </a:rPr>
              <a:t> gabona, szárazhüvelyes fogyasztása</a:t>
            </a:r>
          </a:p>
          <a:p>
            <a:endParaRPr lang="hu-HU" sz="2000" dirty="0">
              <a:solidFill>
                <a:srgbClr val="FFFFFF"/>
              </a:solidFill>
            </a:endParaRPr>
          </a:p>
        </p:txBody>
      </p:sp>
      <p:pic>
        <p:nvPicPr>
          <p:cNvPr id="3074" name="Picture 2" descr="Ινσουλίνη képek, stock fotók és fényképek a következőről: Ινσουλίνη">
            <a:extLst>
              <a:ext uri="{FF2B5EF4-FFF2-40B4-BE49-F238E27FC236}">
                <a16:creationId xmlns:a16="http://schemas.microsoft.com/office/drawing/2014/main" id="{DAAEA859-B56A-479A-98E7-AD10011B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3850" y="1754372"/>
            <a:ext cx="5140185" cy="35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542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uminousVTI">
  <a:themeElements>
    <a:clrScheme name="AnalogousFromLightSeedRightStep">
      <a:dk1>
        <a:srgbClr val="000000"/>
      </a:dk1>
      <a:lt1>
        <a:srgbClr val="FFFFFF"/>
      </a:lt1>
      <a:dk2>
        <a:srgbClr val="242A41"/>
      </a:dk2>
      <a:lt2>
        <a:srgbClr val="E6E2E8"/>
      </a:lt2>
      <a:accent1>
        <a:srgbClr val="82AB65"/>
      </a:accent1>
      <a:accent2>
        <a:srgbClr val="56B357"/>
      </a:accent2>
      <a:accent3>
        <a:srgbClr val="5FB081"/>
      </a:accent3>
      <a:accent4>
        <a:srgbClr val="55AFA1"/>
      </a:accent4>
      <a:accent5>
        <a:srgbClr val="50ACCD"/>
      </a:accent5>
      <a:accent6>
        <a:srgbClr val="6689D3"/>
      </a:accent6>
      <a:hlink>
        <a:srgbClr val="9269AE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452</Words>
  <Application>Microsoft Office PowerPoint</Application>
  <PresentationFormat>Szélesvásznú</PresentationFormat>
  <Paragraphs>83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Amasis MT Pro Light</vt:lpstr>
      <vt:lpstr>Arial</vt:lpstr>
      <vt:lpstr>Avenir Next LT Pro</vt:lpstr>
      <vt:lpstr>Sabon Next LT</vt:lpstr>
      <vt:lpstr>Wingdings</vt:lpstr>
      <vt:lpstr>LuminousVTI</vt:lpstr>
      <vt:lpstr>INZULINREZISZTENCIA,DIABÉTESZ</vt:lpstr>
      <vt:lpstr>Inzulinrezisztencia = IR</vt:lpstr>
      <vt:lpstr>IR TÜNETEI</vt:lpstr>
      <vt:lpstr>IR LEHETSÉGES OKAI</vt:lpstr>
      <vt:lpstr>IR KEZELÉSE</vt:lpstr>
      <vt:lpstr>1-ES TÍPUSÚ DIABÉTESZ</vt:lpstr>
      <vt:lpstr>1 TDM TÜNETEI </vt:lpstr>
      <vt:lpstr>1 TDM LEHETSÉGES OKAI</vt:lpstr>
      <vt:lpstr>1 TDM KEZELÉSE</vt:lpstr>
      <vt:lpstr>2-ES TÍPUSÚ DIABÉTESZ</vt:lpstr>
      <vt:lpstr>2 TDM TÜNETEI</vt:lpstr>
      <vt:lpstr>2 TDM LEHETSÉGES OKAI</vt:lpstr>
      <vt:lpstr>2 TDM KEZELÉSE</vt:lpstr>
      <vt:lpstr>PowerPoint-bemutató</vt:lpstr>
      <vt:lpstr>Források</vt:lpstr>
      <vt:lpstr>KÖSZÖNÖM A FIGYELMET!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INZULINREZISZTENCIA,DIABÉTESZ</dc:title>
  <dc:creator>Liliána Fülöp</dc:creator>
  <cp:lastModifiedBy>Liliána Fülöp</cp:lastModifiedBy>
  <cp:revision>1</cp:revision>
  <dcterms:created xsi:type="dcterms:W3CDTF">2022-04-01T14:25:32Z</dcterms:created>
  <dcterms:modified xsi:type="dcterms:W3CDTF">2022-04-02T15:28:51Z</dcterms:modified>
</cp:coreProperties>
</file>